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4" r:id="rId9"/>
    <p:sldId id="265" r:id="rId10"/>
    <p:sldId id="267" r:id="rId11"/>
    <p:sldId id="268" r:id="rId12"/>
    <p:sldId id="270" r:id="rId13"/>
    <p:sldId id="271" r:id="rId14"/>
    <p:sldId id="269"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7" autoAdjust="0"/>
    <p:restoredTop sz="77453" autoAdjust="0"/>
  </p:normalViewPr>
  <p:slideViewPr>
    <p:cSldViewPr snapToGrid="0">
      <p:cViewPr>
        <p:scale>
          <a:sx n="83" d="100"/>
          <a:sy n="83" d="100"/>
        </p:scale>
        <p:origin x="677" y="-182"/>
      </p:cViewPr>
      <p:guideLst/>
    </p:cSldViewPr>
  </p:slideViewPr>
  <p:notesTextViewPr>
    <p:cViewPr>
      <p:scale>
        <a:sx n="1" d="1"/>
        <a:sy n="1" d="1"/>
      </p:scale>
      <p:origin x="0" y="0"/>
    </p:cViewPr>
  </p:notesTextViewPr>
  <p:sorterViewPr>
    <p:cViewPr>
      <p:scale>
        <a:sx n="100" d="100"/>
        <a:sy n="100" d="100"/>
      </p:scale>
      <p:origin x="0" y="-1831"/>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05306E-1F03-4D7F-B568-27C422BCD5CE}" type="datetimeFigureOut">
              <a:rPr lang="en-US" smtClean="0"/>
              <a:t>4/15/2020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787E5E-4054-4671-B035-323241BAEC78}" type="slidenum">
              <a:rPr lang="en-US" smtClean="0"/>
              <a:t>‹#›</a:t>
            </a:fld>
            <a:endParaRPr lang="en-US"/>
          </a:p>
        </p:txBody>
      </p:sp>
    </p:spTree>
    <p:extLst>
      <p:ext uri="{BB962C8B-B14F-4D97-AF65-F5344CB8AC3E}">
        <p14:creationId xmlns:p14="http://schemas.microsoft.com/office/powerpoint/2010/main" val="24480163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Structure of the algorithm and its mathematical equations. . </a:t>
            </a:r>
          </a:p>
          <a:p>
            <a:pPr marL="228600" indent="-228600">
              <a:buAutoNum type="arabicPeriod"/>
            </a:pPr>
            <a:r>
              <a:rPr lang="en-US" dirty="0" err="1"/>
              <a:t>insipiration</a:t>
            </a:r>
            <a:endParaRPr lang="en-US" dirty="0"/>
          </a:p>
        </p:txBody>
      </p:sp>
      <p:sp>
        <p:nvSpPr>
          <p:cNvPr id="4" name="Slide Number Placeholder 3"/>
          <p:cNvSpPr>
            <a:spLocks noGrp="1"/>
          </p:cNvSpPr>
          <p:nvPr>
            <p:ph type="sldNum" sz="quarter" idx="5"/>
          </p:nvPr>
        </p:nvSpPr>
        <p:spPr/>
        <p:txBody>
          <a:bodyPr/>
          <a:lstStyle/>
          <a:p>
            <a:fld id="{25787E5E-4054-4671-B035-323241BAEC78}" type="slidenum">
              <a:rPr lang="en-US" smtClean="0"/>
              <a:t>3</a:t>
            </a:fld>
            <a:endParaRPr lang="en-US"/>
          </a:p>
        </p:txBody>
      </p:sp>
    </p:spTree>
    <p:extLst>
      <p:ext uri="{BB962C8B-B14F-4D97-AF65-F5344CB8AC3E}">
        <p14:creationId xmlns:p14="http://schemas.microsoft.com/office/powerpoint/2010/main" val="18403485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Crowding distance: average distance to its neighbors</a:t>
            </a:r>
          </a:p>
          <a:p>
            <a:pPr marL="228600" indent="-228600">
              <a:buAutoNum type="arabicPeriod"/>
            </a:pPr>
            <a:r>
              <a:rPr lang="en-US" dirty="0"/>
              <a:t>!!Well distributed non-dominated solutions &amp; converge to the Pareto front</a:t>
            </a:r>
          </a:p>
          <a:p>
            <a:pPr marL="228600" indent="-228600">
              <a:buAutoNum type="arabicPeriod"/>
            </a:pPr>
            <a:r>
              <a:rPr lang="en-US" dirty="0"/>
              <a:t> mutations&gt;preventing premature convergence due to existing local Pareto fronts in some optimization problems.</a:t>
            </a:r>
          </a:p>
        </p:txBody>
      </p:sp>
      <p:sp>
        <p:nvSpPr>
          <p:cNvPr id="4" name="Slide Number Placeholder 3"/>
          <p:cNvSpPr>
            <a:spLocks noGrp="1"/>
          </p:cNvSpPr>
          <p:nvPr>
            <p:ph type="sldNum" sz="quarter" idx="5"/>
          </p:nvPr>
        </p:nvSpPr>
        <p:spPr/>
        <p:txBody>
          <a:bodyPr/>
          <a:lstStyle/>
          <a:p>
            <a:fld id="{25787E5E-4054-4671-B035-323241BAEC78}" type="slidenum">
              <a:rPr lang="en-US" smtClean="0"/>
              <a:t>12</a:t>
            </a:fld>
            <a:endParaRPr lang="en-US"/>
          </a:p>
        </p:txBody>
      </p:sp>
    </p:spTree>
    <p:extLst>
      <p:ext uri="{BB962C8B-B14F-4D97-AF65-F5344CB8AC3E}">
        <p14:creationId xmlns:p14="http://schemas.microsoft.com/office/powerpoint/2010/main" val="20851807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 Qt has same number with Pt, crossover and mutation</a:t>
            </a:r>
          </a:p>
          <a:p>
            <a:pPr marL="228600" indent="-228600">
              <a:buAutoNum type="arabicPeriod"/>
            </a:pPr>
            <a:r>
              <a:rPr lang="en-US" dirty="0"/>
              <a:t>F1 rank is 1, F2 rank is 2</a:t>
            </a:r>
          </a:p>
          <a:p>
            <a:pPr marL="228600" indent="-228600">
              <a:buAutoNum type="arabicPeriod"/>
            </a:pPr>
            <a:r>
              <a:rPr lang="en-US" dirty="0"/>
              <a:t>Decreasing sort of crowding distance -&gt; need to cover the whole frontier</a:t>
            </a:r>
          </a:p>
        </p:txBody>
      </p:sp>
      <p:sp>
        <p:nvSpPr>
          <p:cNvPr id="4" name="Slide Number Placeholder 3"/>
          <p:cNvSpPr>
            <a:spLocks noGrp="1"/>
          </p:cNvSpPr>
          <p:nvPr>
            <p:ph type="sldNum" sz="quarter" idx="5"/>
          </p:nvPr>
        </p:nvSpPr>
        <p:spPr/>
        <p:txBody>
          <a:bodyPr/>
          <a:lstStyle/>
          <a:p>
            <a:fld id="{25787E5E-4054-4671-B035-323241BAEC78}" type="slidenum">
              <a:rPr lang="en-US" smtClean="0"/>
              <a:t>13</a:t>
            </a:fld>
            <a:endParaRPr lang="en-US"/>
          </a:p>
        </p:txBody>
      </p:sp>
    </p:spTree>
    <p:extLst>
      <p:ext uri="{BB962C8B-B14F-4D97-AF65-F5344CB8AC3E}">
        <p14:creationId xmlns:p14="http://schemas.microsoft.com/office/powerpoint/2010/main" val="39723285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generate the best set of nondominated solutions close to the true Pareto front in all test functions except in one function where NSGA-II is superior. </a:t>
            </a:r>
          </a:p>
          <a:p>
            <a:r>
              <a:rPr lang="en-US" dirty="0"/>
              <a:t>*In terms of diversity of the nondominated solutions, NSGA-II produced the best results in all test functions but was not able to cover the entire Pareto front in all test functions. MOPSO was the only algorithm which was able to cover the entire Pareto front. (cover entire pareto)</a:t>
            </a:r>
          </a:p>
          <a:p>
            <a:r>
              <a:rPr lang="en-US" dirty="0"/>
              <a:t> *This shows that while MOPSO is superior in converging to the true Pareto front, its diversity mechanism falls behind that of NSGA-II. (less diversity compare to nsga2)</a:t>
            </a:r>
          </a:p>
          <a:p>
            <a:r>
              <a:rPr lang="en-US" dirty="0"/>
              <a:t> *The computation time of the algorithms was also observed and MOPSO has been found to have a vastly superior execution time compared to the other algorithms. (time)</a:t>
            </a:r>
          </a:p>
        </p:txBody>
      </p:sp>
      <p:sp>
        <p:nvSpPr>
          <p:cNvPr id="4" name="Slide Number Placeholder 3"/>
          <p:cNvSpPr>
            <a:spLocks noGrp="1"/>
          </p:cNvSpPr>
          <p:nvPr>
            <p:ph type="sldNum" sz="quarter" idx="5"/>
          </p:nvPr>
        </p:nvSpPr>
        <p:spPr/>
        <p:txBody>
          <a:bodyPr/>
          <a:lstStyle/>
          <a:p>
            <a:fld id="{25787E5E-4054-4671-B035-323241BAEC78}" type="slidenum">
              <a:rPr lang="en-US" smtClean="0"/>
              <a:t>14</a:t>
            </a:fld>
            <a:endParaRPr lang="en-US"/>
          </a:p>
        </p:txBody>
      </p:sp>
    </p:spTree>
    <p:extLst>
      <p:ext uri="{BB962C8B-B14F-4D97-AF65-F5344CB8AC3E}">
        <p14:creationId xmlns:p14="http://schemas.microsoft.com/office/powerpoint/2010/main" val="21813608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A </a:t>
            </a:r>
            <a:r>
              <a:rPr lang="en-US" dirty="0" err="1"/>
              <a:t>mountainout</a:t>
            </a:r>
            <a:r>
              <a:rPr lang="en-US" dirty="0"/>
              <a:t> region and team is about to  start the search. Use PSO technique to look for the treasure in this case</a:t>
            </a:r>
          </a:p>
        </p:txBody>
      </p:sp>
      <p:sp>
        <p:nvSpPr>
          <p:cNvPr id="4" name="Slide Number Placeholder 3"/>
          <p:cNvSpPr>
            <a:spLocks noGrp="1"/>
          </p:cNvSpPr>
          <p:nvPr>
            <p:ph type="sldNum" sz="quarter" idx="5"/>
          </p:nvPr>
        </p:nvSpPr>
        <p:spPr/>
        <p:txBody>
          <a:bodyPr/>
          <a:lstStyle/>
          <a:p>
            <a:fld id="{25787E5E-4054-4671-B035-323241BAEC78}" type="slidenum">
              <a:rPr lang="en-US" smtClean="0"/>
              <a:t>4</a:t>
            </a:fld>
            <a:endParaRPr lang="en-US"/>
          </a:p>
        </p:txBody>
      </p:sp>
    </p:spTree>
    <p:extLst>
      <p:ext uri="{BB962C8B-B14F-4D97-AF65-F5344CB8AC3E}">
        <p14:creationId xmlns:p14="http://schemas.microsoft.com/office/powerpoint/2010/main" val="31806492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Contour map, treasury in on the valley on the right side</a:t>
            </a:r>
          </a:p>
          <a:p>
            <a:pPr marL="228600" indent="-228600">
              <a:buAutoNum type="arabicPeriod"/>
            </a:pPr>
            <a:r>
              <a:rPr lang="en-US" dirty="0"/>
              <a:t>Each visitor needs to report the deepest valley they visited so far</a:t>
            </a:r>
          </a:p>
          <a:p>
            <a:pPr marL="228600" indent="-228600">
              <a:buAutoNum type="arabicPeriod"/>
            </a:pPr>
            <a:r>
              <a:rPr lang="en-US" dirty="0"/>
              <a:t>Best position for the entire team</a:t>
            </a:r>
          </a:p>
          <a:p>
            <a:pPr marL="228600" indent="-228600">
              <a:buAutoNum type="arabicPeriod"/>
            </a:pPr>
            <a:r>
              <a:rPr lang="en-US" dirty="0"/>
              <a:t>Start with random directions. Need it to find the next step</a:t>
            </a:r>
          </a:p>
          <a:p>
            <a:pPr marL="228600" indent="-228600">
              <a:buAutoNum type="arabicPeriod"/>
            </a:pPr>
            <a:r>
              <a:rPr lang="en-US" dirty="0"/>
              <a:t>After three movements, Timur needs to report whether he will update personal best location &amp; </a:t>
            </a:r>
            <a:r>
              <a:rPr lang="en-US" dirty="0" err="1"/>
              <a:t>team;s</a:t>
            </a:r>
            <a:r>
              <a:rPr lang="en-US" dirty="0"/>
              <a:t> best location</a:t>
            </a:r>
          </a:p>
          <a:p>
            <a:pPr marL="228600" indent="-228600">
              <a:buAutoNum type="arabicPeriod"/>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25787E5E-4054-4671-B035-323241BAEC78}" type="slidenum">
              <a:rPr lang="en-US" smtClean="0"/>
              <a:t>5</a:t>
            </a:fld>
            <a:endParaRPr lang="en-US"/>
          </a:p>
        </p:txBody>
      </p:sp>
    </p:spTree>
    <p:extLst>
      <p:ext uri="{BB962C8B-B14F-4D97-AF65-F5344CB8AC3E}">
        <p14:creationId xmlns:p14="http://schemas.microsoft.com/office/powerpoint/2010/main" val="817022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25787E5E-4054-4671-B035-323241BAEC78}" type="slidenum">
              <a:rPr lang="en-US" smtClean="0"/>
              <a:t>6</a:t>
            </a:fld>
            <a:endParaRPr lang="en-US"/>
          </a:p>
        </p:txBody>
      </p:sp>
    </p:spTree>
    <p:extLst>
      <p:ext uri="{BB962C8B-B14F-4D97-AF65-F5344CB8AC3E}">
        <p14:creationId xmlns:p14="http://schemas.microsoft.com/office/powerpoint/2010/main" val="41651171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25787E5E-4054-4671-B035-323241BAEC78}" type="slidenum">
              <a:rPr lang="en-US" smtClean="0"/>
              <a:t>7</a:t>
            </a:fld>
            <a:endParaRPr lang="en-US"/>
          </a:p>
        </p:txBody>
      </p:sp>
    </p:spTree>
    <p:extLst>
      <p:ext uri="{BB962C8B-B14F-4D97-AF65-F5344CB8AC3E}">
        <p14:creationId xmlns:p14="http://schemas.microsoft.com/office/powerpoint/2010/main" val="17372630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Team is really likely to find the treasury</a:t>
            </a:r>
          </a:p>
          <a:p>
            <a:pPr marL="228600" indent="-228600">
              <a:buAutoNum type="arabicPeriod"/>
            </a:pPr>
            <a:r>
              <a:rPr lang="en-US" dirty="0"/>
              <a:t>2. note</a:t>
            </a:r>
          </a:p>
        </p:txBody>
      </p:sp>
      <p:sp>
        <p:nvSpPr>
          <p:cNvPr id="4" name="Slide Number Placeholder 3"/>
          <p:cNvSpPr>
            <a:spLocks noGrp="1"/>
          </p:cNvSpPr>
          <p:nvPr>
            <p:ph type="sldNum" sz="quarter" idx="5"/>
          </p:nvPr>
        </p:nvSpPr>
        <p:spPr/>
        <p:txBody>
          <a:bodyPr/>
          <a:lstStyle/>
          <a:p>
            <a:fld id="{25787E5E-4054-4671-B035-323241BAEC78}" type="slidenum">
              <a:rPr lang="en-US" smtClean="0"/>
              <a:t>8</a:t>
            </a:fld>
            <a:endParaRPr lang="en-US"/>
          </a:p>
        </p:txBody>
      </p:sp>
    </p:spTree>
    <p:extLst>
      <p:ext uri="{BB962C8B-B14F-4D97-AF65-F5344CB8AC3E}">
        <p14:creationId xmlns:p14="http://schemas.microsoft.com/office/powerpoint/2010/main" val="31356830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25787E5E-4054-4671-B035-323241BAEC78}" type="slidenum">
              <a:rPr lang="en-US" smtClean="0"/>
              <a:t>9</a:t>
            </a:fld>
            <a:endParaRPr lang="en-US"/>
          </a:p>
        </p:txBody>
      </p:sp>
    </p:spTree>
    <p:extLst>
      <p:ext uri="{BB962C8B-B14F-4D97-AF65-F5344CB8AC3E}">
        <p14:creationId xmlns:p14="http://schemas.microsoft.com/office/powerpoint/2010/main" val="3545423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25787E5E-4054-4671-B035-323241BAEC78}" type="slidenum">
              <a:rPr lang="en-US" smtClean="0"/>
              <a:t>10</a:t>
            </a:fld>
            <a:endParaRPr lang="en-US"/>
          </a:p>
        </p:txBody>
      </p:sp>
    </p:spTree>
    <p:extLst>
      <p:ext uri="{BB962C8B-B14F-4D97-AF65-F5344CB8AC3E}">
        <p14:creationId xmlns:p14="http://schemas.microsoft.com/office/powerpoint/2010/main" val="24278856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a:t>Initialize particle </a:t>
            </a:r>
            <a:r>
              <a:rPr lang="en-US" dirty="0" err="1"/>
              <a:t>i</a:t>
            </a:r>
            <a:r>
              <a:rPr lang="en-US" dirty="0"/>
              <a:t> randomly</a:t>
            </a:r>
          </a:p>
          <a:p>
            <a:pPr marL="228600" indent="-228600">
              <a:buAutoNum type="arabicPeriod"/>
            </a:pPr>
            <a:r>
              <a:rPr lang="en-US" dirty="0"/>
              <a:t>Initialize speed for all particles as 0</a:t>
            </a:r>
          </a:p>
          <a:p>
            <a:pPr marL="228600" indent="-228600">
              <a:buAutoNum type="arabicPeriod"/>
            </a:pPr>
            <a:r>
              <a:rPr lang="en-US" dirty="0"/>
              <a:t>Initialize the personal best for each particle is P[</a:t>
            </a:r>
            <a:r>
              <a:rPr lang="en-US" dirty="0" err="1"/>
              <a:t>i</a:t>
            </a:r>
            <a:r>
              <a:rPr lang="en-US" dirty="0"/>
              <a:t>]</a:t>
            </a:r>
          </a:p>
          <a:p>
            <a:pPr marL="228600" indent="-228600">
              <a:buAutoNum type="arabicPeriod"/>
            </a:pPr>
            <a:r>
              <a:rPr lang="en-US" dirty="0"/>
              <a:t>Store all the non-dominated P[</a:t>
            </a:r>
            <a:r>
              <a:rPr lang="en-US" dirty="0" err="1"/>
              <a:t>i</a:t>
            </a:r>
            <a:r>
              <a:rPr lang="en-US" dirty="0"/>
              <a:t>] in the global best archive</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25787E5E-4054-4671-B035-323241BAEC78}" type="slidenum">
              <a:rPr lang="en-US" smtClean="0"/>
              <a:t>11</a:t>
            </a:fld>
            <a:endParaRPr lang="en-US"/>
          </a:p>
        </p:txBody>
      </p:sp>
    </p:spTree>
    <p:extLst>
      <p:ext uri="{BB962C8B-B14F-4D97-AF65-F5344CB8AC3E}">
        <p14:creationId xmlns:p14="http://schemas.microsoft.com/office/powerpoint/2010/main" val="31201265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44C75B-6723-4ADD-BDE5-7701AE8562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F6C3D88-909D-4222-8923-F59DB65E51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E3175E-A47E-4D8F-B2B9-9767EE1DC688}"/>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5" name="Footer Placeholder 4">
            <a:extLst>
              <a:ext uri="{FF2B5EF4-FFF2-40B4-BE49-F238E27FC236}">
                <a16:creationId xmlns:a16="http://schemas.microsoft.com/office/drawing/2014/main" id="{BA0A7B84-EA35-4591-A427-7FFDA4D39B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F5388E-6ADD-4C93-829D-26D100C4B3B9}"/>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717817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637F5-A6BE-4F5F-BE91-22D40D0EB98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1D05969-AB8F-447E-9EE9-81D8006057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7BEBE6-D06C-43D4-94F8-EB6338DBDA5F}"/>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5" name="Footer Placeholder 4">
            <a:extLst>
              <a:ext uri="{FF2B5EF4-FFF2-40B4-BE49-F238E27FC236}">
                <a16:creationId xmlns:a16="http://schemas.microsoft.com/office/drawing/2014/main" id="{EBDF5AB8-EC44-4358-993E-E6DC4CA31C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F09419-F21C-4E09-AE44-C6FBA765B536}"/>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4192239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3CEF320-0950-4FF5-B5A6-693027C9614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5D48F6-63B7-4BD5-A824-84F0245BF7B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E44D41-291B-4B90-B8BC-10D72E247A91}"/>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5" name="Footer Placeholder 4">
            <a:extLst>
              <a:ext uri="{FF2B5EF4-FFF2-40B4-BE49-F238E27FC236}">
                <a16:creationId xmlns:a16="http://schemas.microsoft.com/office/drawing/2014/main" id="{00438895-6C43-4E77-90DC-AFA4BD1A70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B20710-EEF3-4E72-AAE4-1A7057CE2164}"/>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865953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4837B-EFA6-452D-9EAD-575220E8C7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53C69DF-4990-431B-B4B5-A40400AE7DA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9C04CE-467B-4F2E-ADED-B71A296C12C2}"/>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5" name="Footer Placeholder 4">
            <a:extLst>
              <a:ext uri="{FF2B5EF4-FFF2-40B4-BE49-F238E27FC236}">
                <a16:creationId xmlns:a16="http://schemas.microsoft.com/office/drawing/2014/main" id="{9E9A07B2-FD74-4B05-B4F7-F32AD289B0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1C4A99-1E0A-40D4-AD3E-9D764EE5CCDD}"/>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644229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B0849-0439-4DF0-B433-8D79AE58DE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228F2E8-B0D5-4AF4-9BEB-3B3CB93B854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BB8BA09-2E57-4F22-B80F-437B25FD2109}"/>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5" name="Footer Placeholder 4">
            <a:extLst>
              <a:ext uri="{FF2B5EF4-FFF2-40B4-BE49-F238E27FC236}">
                <a16:creationId xmlns:a16="http://schemas.microsoft.com/office/drawing/2014/main" id="{27E1FE86-DF3C-47C3-B8AE-D2176BEECF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041E07-7A6F-4402-B944-70C633A81E7F}"/>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268296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0243A-A204-4E51-9A83-F59DE0C13F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11668F-97CD-426C-BA0C-8E4C1C9651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50822AE-5F3B-4891-B686-968F2F54006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B4DD940-4E2E-4D75-9089-4B17CF936082}"/>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6" name="Footer Placeholder 5">
            <a:extLst>
              <a:ext uri="{FF2B5EF4-FFF2-40B4-BE49-F238E27FC236}">
                <a16:creationId xmlns:a16="http://schemas.microsoft.com/office/drawing/2014/main" id="{6C21330F-F2C9-446D-9B43-95D39905F4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EF3049-C03E-4C26-A326-D82870AE001D}"/>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21567840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299C4C-36EF-404B-964A-37B2824421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7096DC9-1C6E-43E6-AC54-3A9EE63875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0C1F2BD-F3BE-4773-BECD-F887B6ED38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1FCF1E5-4AC5-47A4-8B21-39F86CF95F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3D7D1A6-B013-4C15-9B52-1BAB78C213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E55E1EA-8252-434D-A5DD-70558CD43B2B}"/>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8" name="Footer Placeholder 7">
            <a:extLst>
              <a:ext uri="{FF2B5EF4-FFF2-40B4-BE49-F238E27FC236}">
                <a16:creationId xmlns:a16="http://schemas.microsoft.com/office/drawing/2014/main" id="{8F2D7946-D568-4277-BB73-9F1FBAFF7FE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9EC7E5-2017-410D-85A9-85F736B14941}"/>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2389069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097E7-D676-438A-9CC1-2B7281FF74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B16DA89-6CDA-4DC9-8717-C5FD886F927B}"/>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4" name="Footer Placeholder 3">
            <a:extLst>
              <a:ext uri="{FF2B5EF4-FFF2-40B4-BE49-F238E27FC236}">
                <a16:creationId xmlns:a16="http://schemas.microsoft.com/office/drawing/2014/main" id="{2C09A68A-BEA3-4185-8FA1-3FA51E761FB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28DA252-C46D-45FB-9F8D-E54E0F4BC9BE}"/>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29688264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BA7D0B9-EBE1-451D-AAA8-33129067DB5F}"/>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3" name="Footer Placeholder 2">
            <a:extLst>
              <a:ext uri="{FF2B5EF4-FFF2-40B4-BE49-F238E27FC236}">
                <a16:creationId xmlns:a16="http://schemas.microsoft.com/office/drawing/2014/main" id="{1C9B88A3-DF64-45BE-9A91-8E961079F9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0EAE6DD-6C98-4E43-893E-FBE45B2601EA}"/>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4972958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1EA17-8055-44E8-801D-1B7D8B6ACB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064C96C-FE25-4C01-8C40-39030FE69C3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CF295BD-53F8-4586-9A9B-5C3B4A9910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3F5B4B-9382-4517-B5AE-03586359CA2A}"/>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6" name="Footer Placeholder 5">
            <a:extLst>
              <a:ext uri="{FF2B5EF4-FFF2-40B4-BE49-F238E27FC236}">
                <a16:creationId xmlns:a16="http://schemas.microsoft.com/office/drawing/2014/main" id="{E83516C4-8DEB-42D8-8073-6C3E7D56C3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DD80B10-36F9-48CC-9C26-3CC831793908}"/>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1813003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AA5CE-A7B6-4A0B-9958-660BEFB254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47A1C8-C4F6-4B27-A6B8-2865DC39A7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AC9BD5F-9530-46AD-8A3F-6B4F165B1AA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7EC504-5023-4D77-B820-B773D7F9782A}"/>
              </a:ext>
            </a:extLst>
          </p:cNvPr>
          <p:cNvSpPr>
            <a:spLocks noGrp="1"/>
          </p:cNvSpPr>
          <p:nvPr>
            <p:ph type="dt" sz="half" idx="10"/>
          </p:nvPr>
        </p:nvSpPr>
        <p:spPr/>
        <p:txBody>
          <a:bodyPr/>
          <a:lstStyle/>
          <a:p>
            <a:fld id="{2CABD508-9C81-4DA9-88DD-5AB7C29B77EB}" type="datetimeFigureOut">
              <a:rPr lang="en-US" smtClean="0"/>
              <a:t>4/15/2020</a:t>
            </a:fld>
            <a:endParaRPr lang="en-US"/>
          </a:p>
        </p:txBody>
      </p:sp>
      <p:sp>
        <p:nvSpPr>
          <p:cNvPr id="6" name="Footer Placeholder 5">
            <a:extLst>
              <a:ext uri="{FF2B5EF4-FFF2-40B4-BE49-F238E27FC236}">
                <a16:creationId xmlns:a16="http://schemas.microsoft.com/office/drawing/2014/main" id="{12952203-2891-4687-AFB0-C42A5879C8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39748F-8BD7-400E-9535-F04A983A0D14}"/>
              </a:ext>
            </a:extLst>
          </p:cNvPr>
          <p:cNvSpPr>
            <a:spLocks noGrp="1"/>
          </p:cNvSpPr>
          <p:nvPr>
            <p:ph type="sldNum" sz="quarter" idx="12"/>
          </p:nvPr>
        </p:nvSpPr>
        <p:spPr/>
        <p:txBody>
          <a:bodyPr/>
          <a:lstStyle/>
          <a:p>
            <a:fld id="{68B29822-5630-4CED-9D27-9763500AB461}" type="slidenum">
              <a:rPr lang="en-US" smtClean="0"/>
              <a:t>‹#›</a:t>
            </a:fld>
            <a:endParaRPr lang="en-US"/>
          </a:p>
        </p:txBody>
      </p:sp>
    </p:spTree>
    <p:extLst>
      <p:ext uri="{BB962C8B-B14F-4D97-AF65-F5344CB8AC3E}">
        <p14:creationId xmlns:p14="http://schemas.microsoft.com/office/powerpoint/2010/main" val="25859075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6815F3E-E788-465E-B964-6E0C18CB26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698A41C-439F-4A2D-8FCD-05BB5701E1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8B645F-8B17-47FE-96E1-651AC9DAF7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CABD508-9C81-4DA9-88DD-5AB7C29B77EB}" type="datetimeFigureOut">
              <a:rPr lang="en-US" smtClean="0"/>
              <a:t>4/15/2020</a:t>
            </a:fld>
            <a:endParaRPr lang="en-US"/>
          </a:p>
        </p:txBody>
      </p:sp>
      <p:sp>
        <p:nvSpPr>
          <p:cNvPr id="5" name="Footer Placeholder 4">
            <a:extLst>
              <a:ext uri="{FF2B5EF4-FFF2-40B4-BE49-F238E27FC236}">
                <a16:creationId xmlns:a16="http://schemas.microsoft.com/office/drawing/2014/main" id="{8C2A47B4-8EB9-4162-A07D-B8E657BF48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41AA45C-F8E5-4BD8-888A-EAF257A9F3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8B29822-5630-4CED-9D27-9763500AB461}" type="slidenum">
              <a:rPr lang="en-US" smtClean="0"/>
              <a:t>‹#›</a:t>
            </a:fld>
            <a:endParaRPr lang="en-US"/>
          </a:p>
        </p:txBody>
      </p:sp>
    </p:spTree>
    <p:extLst>
      <p:ext uri="{BB962C8B-B14F-4D97-AF65-F5344CB8AC3E}">
        <p14:creationId xmlns:p14="http://schemas.microsoft.com/office/powerpoint/2010/main" val="7104709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E2D54-13F9-4138-9BFC-C82AF1F2693E}"/>
              </a:ext>
            </a:extLst>
          </p:cNvPr>
          <p:cNvSpPr>
            <a:spLocks noGrp="1"/>
          </p:cNvSpPr>
          <p:nvPr>
            <p:ph type="ctrTitle"/>
          </p:nvPr>
        </p:nvSpPr>
        <p:spPr/>
        <p:txBody>
          <a:bodyPr>
            <a:normAutofit fontScale="90000"/>
          </a:bodyPr>
          <a:lstStyle/>
          <a:p>
            <a:r>
              <a:rPr lang="en-US" dirty="0"/>
              <a:t>Multi-objective Particle Swarm Optimization</a:t>
            </a:r>
            <a:br>
              <a:rPr lang="en-US" dirty="0"/>
            </a:br>
            <a:endParaRPr lang="en-US" dirty="0"/>
          </a:p>
        </p:txBody>
      </p:sp>
      <p:sp>
        <p:nvSpPr>
          <p:cNvPr id="3" name="Subtitle 2">
            <a:extLst>
              <a:ext uri="{FF2B5EF4-FFF2-40B4-BE49-F238E27FC236}">
                <a16:creationId xmlns:a16="http://schemas.microsoft.com/office/drawing/2014/main" id="{11DA6432-4135-4AA1-A6D5-741F721E7EAE}"/>
              </a:ext>
            </a:extLst>
          </p:cNvPr>
          <p:cNvSpPr>
            <a:spLocks noGrp="1"/>
          </p:cNvSpPr>
          <p:nvPr>
            <p:ph type="subTitle" idx="1"/>
          </p:nvPr>
        </p:nvSpPr>
        <p:spPr/>
        <p:txBody>
          <a:bodyPr/>
          <a:lstStyle/>
          <a:p>
            <a:r>
              <a:rPr lang="en-US" dirty="0"/>
              <a:t>Rebecca Miao</a:t>
            </a:r>
          </a:p>
          <a:p>
            <a:r>
              <a:rPr lang="en-US" dirty="0"/>
              <a:t>04/16/2020</a:t>
            </a:r>
          </a:p>
        </p:txBody>
      </p:sp>
    </p:spTree>
    <p:extLst>
      <p:ext uri="{BB962C8B-B14F-4D97-AF65-F5344CB8AC3E}">
        <p14:creationId xmlns:p14="http://schemas.microsoft.com/office/powerpoint/2010/main" val="34865013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6E6A9-3124-4937-A4A4-C0C102140D2A}"/>
              </a:ext>
            </a:extLst>
          </p:cNvPr>
          <p:cNvSpPr>
            <a:spLocks noGrp="1"/>
          </p:cNvSpPr>
          <p:nvPr>
            <p:ph type="title"/>
          </p:nvPr>
        </p:nvSpPr>
        <p:spPr/>
        <p:txBody>
          <a:bodyPr/>
          <a:lstStyle/>
          <a:p>
            <a:r>
              <a:rPr lang="en-US" dirty="0"/>
              <a:t>1. Particle Swarm Optimization (PSO)</a:t>
            </a:r>
            <a:br>
              <a:rPr lang="en-US" dirty="0"/>
            </a:br>
            <a:endParaRPr lang="en-US" dirty="0"/>
          </a:p>
        </p:txBody>
      </p:sp>
      <p:sp>
        <p:nvSpPr>
          <p:cNvPr id="3" name="TextBox 2">
            <a:extLst>
              <a:ext uri="{FF2B5EF4-FFF2-40B4-BE49-F238E27FC236}">
                <a16:creationId xmlns:a16="http://schemas.microsoft.com/office/drawing/2014/main" id="{648DF12F-3FB2-4D1D-A823-93EF20021BB1}"/>
              </a:ext>
            </a:extLst>
          </p:cNvPr>
          <p:cNvSpPr txBox="1"/>
          <p:nvPr/>
        </p:nvSpPr>
        <p:spPr>
          <a:xfrm>
            <a:off x="838200" y="1176314"/>
            <a:ext cx="9959991" cy="369332"/>
          </a:xfrm>
          <a:prstGeom prst="rect">
            <a:avLst/>
          </a:prstGeom>
          <a:noFill/>
        </p:spPr>
        <p:txBody>
          <a:bodyPr wrap="square" rtlCol="0">
            <a:spAutoFit/>
          </a:bodyPr>
          <a:lstStyle/>
          <a:p>
            <a:pPr marL="742950" lvl="1" indent="-285750">
              <a:buFont typeface="Arial" panose="020B0604020202020204" pitchFamily="34" charset="0"/>
              <a:buChar char="•"/>
            </a:pPr>
            <a:r>
              <a:rPr lang="en-US" dirty="0"/>
              <a:t>Algorithm of PSO search strategy</a:t>
            </a:r>
          </a:p>
        </p:txBody>
      </p:sp>
      <p:pic>
        <p:nvPicPr>
          <p:cNvPr id="6" name="Picture 5">
            <a:extLst>
              <a:ext uri="{FF2B5EF4-FFF2-40B4-BE49-F238E27FC236}">
                <a16:creationId xmlns:a16="http://schemas.microsoft.com/office/drawing/2014/main" id="{790F1A48-D80B-46EF-88B8-8FC07BE8E29A}"/>
              </a:ext>
            </a:extLst>
          </p:cNvPr>
          <p:cNvPicPr>
            <a:picLocks noChangeAspect="1"/>
          </p:cNvPicPr>
          <p:nvPr/>
        </p:nvPicPr>
        <p:blipFill>
          <a:blip r:embed="rId3"/>
          <a:stretch>
            <a:fillRect/>
          </a:stretch>
        </p:blipFill>
        <p:spPr>
          <a:xfrm>
            <a:off x="735195" y="1510238"/>
            <a:ext cx="10473480" cy="4579801"/>
          </a:xfrm>
          <a:prstGeom prst="rect">
            <a:avLst/>
          </a:prstGeom>
        </p:spPr>
      </p:pic>
      <p:sp>
        <p:nvSpPr>
          <p:cNvPr id="4" name="TextBox 3">
            <a:extLst>
              <a:ext uri="{FF2B5EF4-FFF2-40B4-BE49-F238E27FC236}">
                <a16:creationId xmlns:a16="http://schemas.microsoft.com/office/drawing/2014/main" id="{14C8ABDD-9E49-45D3-8604-438EAC02A6DA}"/>
              </a:ext>
            </a:extLst>
          </p:cNvPr>
          <p:cNvSpPr txBox="1"/>
          <p:nvPr/>
        </p:nvSpPr>
        <p:spPr>
          <a:xfrm>
            <a:off x="735195" y="6249166"/>
            <a:ext cx="8675314" cy="369332"/>
          </a:xfrm>
          <a:prstGeom prst="rect">
            <a:avLst/>
          </a:prstGeom>
          <a:noFill/>
        </p:spPr>
        <p:txBody>
          <a:bodyPr wrap="square" rtlCol="0">
            <a:spAutoFit/>
          </a:bodyPr>
          <a:lstStyle/>
          <a:p>
            <a:r>
              <a:rPr lang="en-US" b="1" dirty="0">
                <a:solidFill>
                  <a:schemeClr val="accent1"/>
                </a:solidFill>
              </a:rPr>
              <a:t>Return the Best Global Position !  </a:t>
            </a:r>
          </a:p>
        </p:txBody>
      </p:sp>
    </p:spTree>
    <p:extLst>
      <p:ext uri="{BB962C8B-B14F-4D97-AF65-F5344CB8AC3E}">
        <p14:creationId xmlns:p14="http://schemas.microsoft.com/office/powerpoint/2010/main" val="18613513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5E373-2475-4B57-85AF-CD00C5A76DED}"/>
              </a:ext>
            </a:extLst>
          </p:cNvPr>
          <p:cNvSpPr>
            <a:spLocks noGrp="1"/>
          </p:cNvSpPr>
          <p:nvPr>
            <p:ph type="title"/>
          </p:nvPr>
        </p:nvSpPr>
        <p:spPr/>
        <p:txBody>
          <a:bodyPr>
            <a:normAutofit fontScale="90000"/>
          </a:bodyPr>
          <a:lstStyle/>
          <a:p>
            <a:r>
              <a:rPr lang="en-US" dirty="0"/>
              <a:t>2. Multi-objective Particle Swarm Optimization (Algorithm) </a:t>
            </a:r>
            <a:br>
              <a:rPr lang="en-US" dirty="0"/>
            </a:br>
            <a:endParaRPr lang="en-US" dirty="0"/>
          </a:p>
        </p:txBody>
      </p:sp>
      <p:pic>
        <p:nvPicPr>
          <p:cNvPr id="3" name="Picture 2">
            <a:extLst>
              <a:ext uri="{FF2B5EF4-FFF2-40B4-BE49-F238E27FC236}">
                <a16:creationId xmlns:a16="http://schemas.microsoft.com/office/drawing/2014/main" id="{40FBCC92-4E4C-46B3-BBC4-D63E12C41B78}"/>
              </a:ext>
            </a:extLst>
          </p:cNvPr>
          <p:cNvPicPr>
            <a:picLocks noChangeAspect="1"/>
          </p:cNvPicPr>
          <p:nvPr/>
        </p:nvPicPr>
        <p:blipFill>
          <a:blip r:embed="rId3"/>
          <a:stretch>
            <a:fillRect/>
          </a:stretch>
        </p:blipFill>
        <p:spPr>
          <a:xfrm>
            <a:off x="238939" y="1975085"/>
            <a:ext cx="8064181" cy="3394286"/>
          </a:xfrm>
          <a:prstGeom prst="rect">
            <a:avLst/>
          </a:prstGeom>
        </p:spPr>
      </p:pic>
    </p:spTree>
    <p:extLst>
      <p:ext uri="{BB962C8B-B14F-4D97-AF65-F5344CB8AC3E}">
        <p14:creationId xmlns:p14="http://schemas.microsoft.com/office/powerpoint/2010/main" val="4103738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C880820D-721A-4555-8C8A-5A21CF102726}"/>
              </a:ext>
            </a:extLst>
          </p:cNvPr>
          <p:cNvPicPr>
            <a:picLocks noChangeAspect="1"/>
          </p:cNvPicPr>
          <p:nvPr/>
        </p:nvPicPr>
        <p:blipFill>
          <a:blip r:embed="rId3"/>
          <a:stretch>
            <a:fillRect/>
          </a:stretch>
        </p:blipFill>
        <p:spPr>
          <a:xfrm>
            <a:off x="257319" y="41355"/>
            <a:ext cx="5392581" cy="6667308"/>
          </a:xfrm>
          <a:prstGeom prst="rect">
            <a:avLst/>
          </a:prstGeom>
        </p:spPr>
      </p:pic>
      <p:pic>
        <p:nvPicPr>
          <p:cNvPr id="10" name="Picture 9">
            <a:extLst>
              <a:ext uri="{FF2B5EF4-FFF2-40B4-BE49-F238E27FC236}">
                <a16:creationId xmlns:a16="http://schemas.microsoft.com/office/drawing/2014/main" id="{A143C56A-F13A-4952-9270-CADC2060E486}"/>
              </a:ext>
            </a:extLst>
          </p:cNvPr>
          <p:cNvPicPr>
            <a:picLocks noChangeAspect="1"/>
          </p:cNvPicPr>
          <p:nvPr/>
        </p:nvPicPr>
        <p:blipFill>
          <a:blip r:embed="rId4"/>
          <a:stretch>
            <a:fillRect/>
          </a:stretch>
        </p:blipFill>
        <p:spPr>
          <a:xfrm>
            <a:off x="5649900" y="0"/>
            <a:ext cx="5162076" cy="3680575"/>
          </a:xfrm>
          <a:prstGeom prst="rect">
            <a:avLst/>
          </a:prstGeom>
        </p:spPr>
      </p:pic>
      <p:pic>
        <p:nvPicPr>
          <p:cNvPr id="12" name="Picture 11">
            <a:extLst>
              <a:ext uri="{FF2B5EF4-FFF2-40B4-BE49-F238E27FC236}">
                <a16:creationId xmlns:a16="http://schemas.microsoft.com/office/drawing/2014/main" id="{62A1C67D-C4F2-445C-B936-1F33E20156CD}"/>
              </a:ext>
            </a:extLst>
          </p:cNvPr>
          <p:cNvPicPr>
            <a:picLocks noChangeAspect="1"/>
          </p:cNvPicPr>
          <p:nvPr/>
        </p:nvPicPr>
        <p:blipFill>
          <a:blip r:embed="rId5"/>
          <a:stretch>
            <a:fillRect/>
          </a:stretch>
        </p:blipFill>
        <p:spPr>
          <a:xfrm>
            <a:off x="5022307" y="3597866"/>
            <a:ext cx="5674842" cy="1655076"/>
          </a:xfrm>
          <a:prstGeom prst="rect">
            <a:avLst/>
          </a:prstGeom>
        </p:spPr>
      </p:pic>
    </p:spTree>
    <p:extLst>
      <p:ext uri="{BB962C8B-B14F-4D97-AF65-F5344CB8AC3E}">
        <p14:creationId xmlns:p14="http://schemas.microsoft.com/office/powerpoint/2010/main" val="1563649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C8446D-C0B8-464A-A661-4C3CB21E5564}"/>
              </a:ext>
            </a:extLst>
          </p:cNvPr>
          <p:cNvSpPr>
            <a:spLocks noGrp="1"/>
          </p:cNvSpPr>
          <p:nvPr>
            <p:ph type="title"/>
          </p:nvPr>
        </p:nvSpPr>
        <p:spPr/>
        <p:txBody>
          <a:bodyPr/>
          <a:lstStyle/>
          <a:p>
            <a:r>
              <a:rPr lang="en-US" dirty="0"/>
              <a:t>3. Quick review of NSGA II</a:t>
            </a:r>
          </a:p>
        </p:txBody>
      </p:sp>
      <p:pic>
        <p:nvPicPr>
          <p:cNvPr id="3" name="Picture 2">
            <a:extLst>
              <a:ext uri="{FF2B5EF4-FFF2-40B4-BE49-F238E27FC236}">
                <a16:creationId xmlns:a16="http://schemas.microsoft.com/office/drawing/2014/main" id="{C840E995-3B86-4405-8925-43D29E18223E}"/>
              </a:ext>
            </a:extLst>
          </p:cNvPr>
          <p:cNvPicPr>
            <a:picLocks noChangeAspect="1"/>
          </p:cNvPicPr>
          <p:nvPr/>
        </p:nvPicPr>
        <p:blipFill>
          <a:blip r:embed="rId3"/>
          <a:stretch>
            <a:fillRect/>
          </a:stretch>
        </p:blipFill>
        <p:spPr>
          <a:xfrm>
            <a:off x="510042" y="1520937"/>
            <a:ext cx="11147409" cy="4364090"/>
          </a:xfrm>
          <a:prstGeom prst="rect">
            <a:avLst/>
          </a:prstGeom>
        </p:spPr>
      </p:pic>
    </p:spTree>
    <p:extLst>
      <p:ext uri="{BB962C8B-B14F-4D97-AF65-F5344CB8AC3E}">
        <p14:creationId xmlns:p14="http://schemas.microsoft.com/office/powerpoint/2010/main" val="25014701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46BE2-0652-4D57-ADC6-4034CA108DFB}"/>
              </a:ext>
            </a:extLst>
          </p:cNvPr>
          <p:cNvSpPr>
            <a:spLocks noGrp="1"/>
          </p:cNvSpPr>
          <p:nvPr>
            <p:ph type="title"/>
          </p:nvPr>
        </p:nvSpPr>
        <p:spPr>
          <a:xfrm>
            <a:off x="626831" y="277820"/>
            <a:ext cx="10515600" cy="1325563"/>
          </a:xfrm>
        </p:spPr>
        <p:txBody>
          <a:bodyPr/>
          <a:lstStyle/>
          <a:p>
            <a:r>
              <a:rPr lang="en-US" dirty="0"/>
              <a:t>4. MOPSO vs NSGA II</a:t>
            </a:r>
          </a:p>
        </p:txBody>
      </p:sp>
      <p:sp>
        <p:nvSpPr>
          <p:cNvPr id="3" name="TextBox 2">
            <a:extLst>
              <a:ext uri="{FF2B5EF4-FFF2-40B4-BE49-F238E27FC236}">
                <a16:creationId xmlns:a16="http://schemas.microsoft.com/office/drawing/2014/main" id="{9E2C79CE-424C-4BA8-BD91-C234D9C55809}"/>
              </a:ext>
            </a:extLst>
          </p:cNvPr>
          <p:cNvSpPr txBox="1"/>
          <p:nvPr/>
        </p:nvSpPr>
        <p:spPr>
          <a:xfrm>
            <a:off x="560587" y="1470955"/>
            <a:ext cx="9847031" cy="3139321"/>
          </a:xfrm>
          <a:prstGeom prst="rect">
            <a:avLst/>
          </a:prstGeom>
          <a:noFill/>
        </p:spPr>
        <p:txBody>
          <a:bodyPr wrap="square" rtlCol="0">
            <a:spAutoFit/>
          </a:bodyPr>
          <a:lstStyle/>
          <a:p>
            <a:r>
              <a:rPr lang="en-US" altLang="zh-CN" b="1" dirty="0"/>
              <a:t>MOPSO:</a:t>
            </a:r>
          </a:p>
          <a:p>
            <a:r>
              <a:rPr lang="en-US" altLang="zh-CN" dirty="0"/>
              <a:t>PSO was designed for single objective optimization. It has been extended for multi-objective solutions with elitism, diversity operators, mutation operators, and constraint handling.</a:t>
            </a:r>
          </a:p>
          <a:p>
            <a:pPr marL="285750" indent="-285750">
              <a:buFont typeface="Arial" panose="020B0604020202020204" pitchFamily="34" charset="0"/>
              <a:buChar char="•"/>
            </a:pPr>
            <a:r>
              <a:rPr lang="en-US" altLang="zh-CN" dirty="0">
                <a:solidFill>
                  <a:srgbClr val="C00000"/>
                </a:solidFill>
              </a:rPr>
              <a:t> Cover the entire Pareto front </a:t>
            </a:r>
          </a:p>
          <a:p>
            <a:pPr marL="285750" indent="-285750">
              <a:buFont typeface="Arial" panose="020B0604020202020204" pitchFamily="34" charset="0"/>
              <a:buChar char="•"/>
            </a:pPr>
            <a:r>
              <a:rPr lang="en-US" altLang="zh-CN" dirty="0">
                <a:solidFill>
                  <a:srgbClr val="C00000"/>
                </a:solidFill>
              </a:rPr>
              <a:t> Superior execution time</a:t>
            </a:r>
          </a:p>
          <a:p>
            <a:pPr marL="285750" indent="-285750">
              <a:buFont typeface="Arial" panose="020B0604020202020204" pitchFamily="34" charset="0"/>
              <a:buChar char="•"/>
            </a:pPr>
            <a:r>
              <a:rPr lang="en-US" altLang="zh-CN" dirty="0">
                <a:solidFill>
                  <a:srgbClr val="C00000"/>
                </a:solidFill>
              </a:rPr>
              <a:t> Superior in converging to the true Pareto front </a:t>
            </a:r>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pPr marL="285750" indent="-285750">
              <a:buFont typeface="Arial" panose="020B0604020202020204" pitchFamily="34" charset="0"/>
              <a:buChar char="•"/>
            </a:pPr>
            <a:endParaRPr lang="en-US" altLang="zh-CN" dirty="0"/>
          </a:p>
          <a:p>
            <a:endParaRPr lang="en-US" dirty="0"/>
          </a:p>
        </p:txBody>
      </p:sp>
      <p:sp>
        <p:nvSpPr>
          <p:cNvPr id="4" name="TextBox 3">
            <a:extLst>
              <a:ext uri="{FF2B5EF4-FFF2-40B4-BE49-F238E27FC236}">
                <a16:creationId xmlns:a16="http://schemas.microsoft.com/office/drawing/2014/main" id="{F04A14E5-ED63-4BAA-B245-D11DEA56BF81}"/>
              </a:ext>
            </a:extLst>
          </p:cNvPr>
          <p:cNvSpPr txBox="1"/>
          <p:nvPr/>
        </p:nvSpPr>
        <p:spPr>
          <a:xfrm>
            <a:off x="535314" y="3336667"/>
            <a:ext cx="10012450" cy="1477328"/>
          </a:xfrm>
          <a:prstGeom prst="rect">
            <a:avLst/>
          </a:prstGeom>
          <a:noFill/>
        </p:spPr>
        <p:txBody>
          <a:bodyPr wrap="square" rtlCol="0">
            <a:spAutoFit/>
          </a:bodyPr>
          <a:lstStyle/>
          <a:p>
            <a:endParaRPr lang="en-US" dirty="0"/>
          </a:p>
          <a:p>
            <a:r>
              <a:rPr lang="en-US" b="1" dirty="0"/>
              <a:t>NSGA II:</a:t>
            </a:r>
          </a:p>
          <a:p>
            <a:pPr marL="285750" indent="-285750">
              <a:buFont typeface="Arial" panose="020B0604020202020204" pitchFamily="34" charset="0"/>
              <a:buChar char="•"/>
            </a:pPr>
            <a:r>
              <a:rPr lang="en-US" dirty="0"/>
              <a:t>These EAs are population-based algorithms which allow them to explore the different parts of the Pareto front simultaneously (</a:t>
            </a:r>
            <a:r>
              <a:rPr lang="en-US" dirty="0">
                <a:solidFill>
                  <a:srgbClr val="C00000"/>
                </a:solidFill>
              </a:rPr>
              <a:t>Diversity)</a:t>
            </a:r>
          </a:p>
          <a:p>
            <a:pPr marL="285750" indent="-285750">
              <a:buFont typeface="Arial" panose="020B0604020202020204" pitchFamily="34" charset="0"/>
              <a:buChar char="•"/>
            </a:pPr>
            <a:r>
              <a:rPr lang="en-US" dirty="0">
                <a:solidFill>
                  <a:srgbClr val="C00000"/>
                </a:solidFill>
              </a:rPr>
              <a:t>Handle more types of variables</a:t>
            </a:r>
          </a:p>
        </p:txBody>
      </p:sp>
      <p:sp>
        <p:nvSpPr>
          <p:cNvPr id="5" name="TextBox 4">
            <a:extLst>
              <a:ext uri="{FF2B5EF4-FFF2-40B4-BE49-F238E27FC236}">
                <a16:creationId xmlns:a16="http://schemas.microsoft.com/office/drawing/2014/main" id="{9D5D8CEB-D40D-4BCE-8724-50E8BB6DCAE8}"/>
              </a:ext>
            </a:extLst>
          </p:cNvPr>
          <p:cNvSpPr txBox="1"/>
          <p:nvPr/>
        </p:nvSpPr>
        <p:spPr>
          <a:xfrm>
            <a:off x="560587" y="5017713"/>
            <a:ext cx="9961905" cy="369332"/>
          </a:xfrm>
          <a:prstGeom prst="rect">
            <a:avLst/>
          </a:prstGeom>
          <a:noFill/>
        </p:spPr>
        <p:txBody>
          <a:bodyPr wrap="square" rtlCol="0">
            <a:spAutoFit/>
          </a:bodyPr>
          <a:lstStyle/>
          <a:p>
            <a:r>
              <a:rPr lang="en-US" dirty="0"/>
              <a:t>R codes : /home/k2uxam/Doc/</a:t>
            </a:r>
            <a:r>
              <a:rPr lang="en-US" dirty="0" err="1"/>
              <a:t>nsga_vs_pso.R</a:t>
            </a:r>
            <a:endParaRPr lang="en-US" dirty="0"/>
          </a:p>
        </p:txBody>
      </p:sp>
    </p:spTree>
    <p:extLst>
      <p:ext uri="{BB962C8B-B14F-4D97-AF65-F5344CB8AC3E}">
        <p14:creationId xmlns:p14="http://schemas.microsoft.com/office/powerpoint/2010/main" val="21288582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16903-DBC2-41F9-AD8F-4FD40F1E0F43}"/>
              </a:ext>
            </a:extLst>
          </p:cNvPr>
          <p:cNvSpPr>
            <a:spLocks noGrp="1"/>
          </p:cNvSpPr>
          <p:nvPr>
            <p:ph type="title"/>
          </p:nvPr>
        </p:nvSpPr>
        <p:spPr/>
        <p:txBody>
          <a:bodyPr/>
          <a:lstStyle/>
          <a:p>
            <a:r>
              <a:rPr lang="en-US" dirty="0"/>
              <a:t>Continue: MO-</a:t>
            </a:r>
            <a:r>
              <a:rPr lang="en-US" dirty="0" err="1"/>
              <a:t>MetaLearning</a:t>
            </a:r>
            <a:endParaRPr lang="en-US" dirty="0"/>
          </a:p>
        </p:txBody>
      </p:sp>
    </p:spTree>
    <p:extLst>
      <p:ext uri="{BB962C8B-B14F-4D97-AF65-F5344CB8AC3E}">
        <p14:creationId xmlns:p14="http://schemas.microsoft.com/office/powerpoint/2010/main" val="32870165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EBA53-5590-41D2-8964-FBA1EAACB340}"/>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801FCE3D-9D0D-44FD-9D2A-6CD2EECFAD66}"/>
              </a:ext>
            </a:extLst>
          </p:cNvPr>
          <p:cNvSpPr>
            <a:spLocks noGrp="1"/>
          </p:cNvSpPr>
          <p:nvPr>
            <p:ph idx="1"/>
          </p:nvPr>
        </p:nvSpPr>
        <p:spPr>
          <a:xfrm>
            <a:off x="755490" y="1554522"/>
            <a:ext cx="10515600" cy="4351338"/>
          </a:xfrm>
        </p:spPr>
        <p:txBody>
          <a:bodyPr/>
          <a:lstStyle/>
          <a:p>
            <a:r>
              <a:rPr lang="en-US" dirty="0"/>
              <a:t>Particle Swarm Optimization (PSO)</a:t>
            </a:r>
          </a:p>
          <a:p>
            <a:pPr lvl="1"/>
            <a:r>
              <a:rPr lang="en-US" dirty="0"/>
              <a:t>Concept</a:t>
            </a:r>
          </a:p>
          <a:p>
            <a:pPr lvl="1"/>
            <a:r>
              <a:rPr lang="en-US" dirty="0"/>
              <a:t>Algorithm</a:t>
            </a:r>
          </a:p>
          <a:p>
            <a:r>
              <a:rPr lang="en-US" dirty="0"/>
              <a:t>Multi-objective PSO</a:t>
            </a:r>
          </a:p>
          <a:p>
            <a:pPr lvl="1"/>
            <a:r>
              <a:rPr lang="en-US" dirty="0"/>
              <a:t>Algorithms</a:t>
            </a:r>
          </a:p>
          <a:p>
            <a:r>
              <a:rPr lang="en-US" dirty="0"/>
              <a:t>Quick View of NSGA II</a:t>
            </a:r>
          </a:p>
          <a:p>
            <a:r>
              <a:rPr lang="en-US" dirty="0"/>
              <a:t>Multi-objective PSO vs NSGA II</a:t>
            </a:r>
          </a:p>
          <a:p>
            <a:pPr lvl="1"/>
            <a:r>
              <a:rPr lang="en-US" dirty="0"/>
              <a:t>Concepts</a:t>
            </a:r>
          </a:p>
          <a:p>
            <a:pPr lvl="1"/>
            <a:r>
              <a:rPr lang="en-US" dirty="0"/>
              <a:t>Examples</a:t>
            </a:r>
          </a:p>
        </p:txBody>
      </p:sp>
    </p:spTree>
    <p:extLst>
      <p:ext uri="{BB962C8B-B14F-4D97-AF65-F5344CB8AC3E}">
        <p14:creationId xmlns:p14="http://schemas.microsoft.com/office/powerpoint/2010/main" val="27561755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6E6A9-3124-4937-A4A4-C0C102140D2A}"/>
              </a:ext>
            </a:extLst>
          </p:cNvPr>
          <p:cNvSpPr>
            <a:spLocks noGrp="1"/>
          </p:cNvSpPr>
          <p:nvPr>
            <p:ph type="title"/>
          </p:nvPr>
        </p:nvSpPr>
        <p:spPr/>
        <p:txBody>
          <a:bodyPr/>
          <a:lstStyle/>
          <a:p>
            <a:r>
              <a:rPr lang="en-US" dirty="0"/>
              <a:t>1. Particle Swarm Optimization (PSO)</a:t>
            </a:r>
            <a:br>
              <a:rPr lang="en-US" dirty="0"/>
            </a:br>
            <a:endParaRPr lang="en-US" dirty="0"/>
          </a:p>
        </p:txBody>
      </p:sp>
      <p:sp>
        <p:nvSpPr>
          <p:cNvPr id="3" name="TextBox 2">
            <a:extLst>
              <a:ext uri="{FF2B5EF4-FFF2-40B4-BE49-F238E27FC236}">
                <a16:creationId xmlns:a16="http://schemas.microsoft.com/office/drawing/2014/main" id="{648DF12F-3FB2-4D1D-A823-93EF20021BB1}"/>
              </a:ext>
            </a:extLst>
          </p:cNvPr>
          <p:cNvSpPr txBox="1"/>
          <p:nvPr/>
        </p:nvSpPr>
        <p:spPr>
          <a:xfrm>
            <a:off x="838200" y="1176314"/>
            <a:ext cx="9959991" cy="646331"/>
          </a:xfrm>
          <a:prstGeom prst="rect">
            <a:avLst/>
          </a:prstGeom>
          <a:noFill/>
        </p:spPr>
        <p:txBody>
          <a:bodyPr wrap="square" rtlCol="0">
            <a:spAutoFit/>
          </a:bodyPr>
          <a:lstStyle/>
          <a:p>
            <a:pPr marL="742950" lvl="1" indent="-285750">
              <a:buFont typeface="Arial" panose="020B0604020202020204" pitchFamily="34" charset="0"/>
              <a:buChar char="•"/>
            </a:pPr>
            <a:r>
              <a:rPr lang="en-US" dirty="0"/>
              <a:t>Inspiration: the algorithm mimics the navigation and foraging of a flock of birds or school of fishes</a:t>
            </a:r>
          </a:p>
        </p:txBody>
      </p:sp>
      <p:pic>
        <p:nvPicPr>
          <p:cNvPr id="5" name="Picture 4" descr="A flock of seagulls flying in the sky&#10;&#10;Description automatically generated">
            <a:extLst>
              <a:ext uri="{FF2B5EF4-FFF2-40B4-BE49-F238E27FC236}">
                <a16:creationId xmlns:a16="http://schemas.microsoft.com/office/drawing/2014/main" id="{7A272C4A-0975-414F-9758-34356115D3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3325" y="2543701"/>
            <a:ext cx="4640924" cy="3048000"/>
          </a:xfrm>
          <a:prstGeom prst="rect">
            <a:avLst/>
          </a:prstGeom>
        </p:spPr>
      </p:pic>
      <p:pic>
        <p:nvPicPr>
          <p:cNvPr id="7" name="Picture 6" descr="Underwater view of a body of water&#10;&#10;Description automatically generated">
            <a:extLst>
              <a:ext uri="{FF2B5EF4-FFF2-40B4-BE49-F238E27FC236}">
                <a16:creationId xmlns:a16="http://schemas.microsoft.com/office/drawing/2014/main" id="{623AF435-A38B-469B-8D4C-5AE03C3714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6961" y="2543701"/>
            <a:ext cx="4815294" cy="3048000"/>
          </a:xfrm>
          <a:prstGeom prst="rect">
            <a:avLst/>
          </a:prstGeom>
        </p:spPr>
      </p:pic>
    </p:spTree>
    <p:extLst>
      <p:ext uri="{BB962C8B-B14F-4D97-AF65-F5344CB8AC3E}">
        <p14:creationId xmlns:p14="http://schemas.microsoft.com/office/powerpoint/2010/main" val="14319004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6E6A9-3124-4937-A4A4-C0C102140D2A}"/>
              </a:ext>
            </a:extLst>
          </p:cNvPr>
          <p:cNvSpPr>
            <a:spLocks noGrp="1"/>
          </p:cNvSpPr>
          <p:nvPr>
            <p:ph type="title"/>
          </p:nvPr>
        </p:nvSpPr>
        <p:spPr/>
        <p:txBody>
          <a:bodyPr/>
          <a:lstStyle/>
          <a:p>
            <a:r>
              <a:rPr lang="en-US" dirty="0"/>
              <a:t>1. Particle Swarm Optimization (PSO)</a:t>
            </a:r>
            <a:br>
              <a:rPr lang="en-US" dirty="0"/>
            </a:br>
            <a:endParaRPr lang="en-US" dirty="0"/>
          </a:p>
        </p:txBody>
      </p:sp>
      <p:sp>
        <p:nvSpPr>
          <p:cNvPr id="3" name="TextBox 2">
            <a:extLst>
              <a:ext uri="{FF2B5EF4-FFF2-40B4-BE49-F238E27FC236}">
                <a16:creationId xmlns:a16="http://schemas.microsoft.com/office/drawing/2014/main" id="{648DF12F-3FB2-4D1D-A823-93EF20021BB1}"/>
              </a:ext>
            </a:extLst>
          </p:cNvPr>
          <p:cNvSpPr txBox="1"/>
          <p:nvPr/>
        </p:nvSpPr>
        <p:spPr>
          <a:xfrm>
            <a:off x="838200" y="1176314"/>
            <a:ext cx="9959991" cy="369332"/>
          </a:xfrm>
          <a:prstGeom prst="rect">
            <a:avLst/>
          </a:prstGeom>
          <a:noFill/>
        </p:spPr>
        <p:txBody>
          <a:bodyPr wrap="square" rtlCol="0">
            <a:spAutoFit/>
          </a:bodyPr>
          <a:lstStyle/>
          <a:p>
            <a:pPr marL="742950" lvl="1" indent="-285750">
              <a:buFont typeface="Arial" panose="020B0604020202020204" pitchFamily="34" charset="0"/>
              <a:buChar char="•"/>
            </a:pPr>
            <a:r>
              <a:rPr lang="en-US" dirty="0"/>
              <a:t>Analogy of PSO search strategy</a:t>
            </a:r>
          </a:p>
        </p:txBody>
      </p:sp>
      <p:pic>
        <p:nvPicPr>
          <p:cNvPr id="4" name="Picture 3">
            <a:extLst>
              <a:ext uri="{FF2B5EF4-FFF2-40B4-BE49-F238E27FC236}">
                <a16:creationId xmlns:a16="http://schemas.microsoft.com/office/drawing/2014/main" id="{5A15249D-D437-40A8-B0D8-F0EF4149E80E}"/>
              </a:ext>
            </a:extLst>
          </p:cNvPr>
          <p:cNvPicPr>
            <a:picLocks noChangeAspect="1"/>
          </p:cNvPicPr>
          <p:nvPr/>
        </p:nvPicPr>
        <p:blipFill>
          <a:blip r:embed="rId3"/>
          <a:stretch>
            <a:fillRect/>
          </a:stretch>
        </p:blipFill>
        <p:spPr>
          <a:xfrm>
            <a:off x="1148742" y="1989802"/>
            <a:ext cx="10618989" cy="4077779"/>
          </a:xfrm>
          <a:prstGeom prst="rect">
            <a:avLst/>
          </a:prstGeom>
        </p:spPr>
      </p:pic>
      <p:sp>
        <p:nvSpPr>
          <p:cNvPr id="6" name="Oval 5">
            <a:extLst>
              <a:ext uri="{FF2B5EF4-FFF2-40B4-BE49-F238E27FC236}">
                <a16:creationId xmlns:a16="http://schemas.microsoft.com/office/drawing/2014/main" id="{EBEBF9CF-25F2-4F35-ABF1-BC3F8B878080}"/>
              </a:ext>
            </a:extLst>
          </p:cNvPr>
          <p:cNvSpPr/>
          <p:nvPr/>
        </p:nvSpPr>
        <p:spPr>
          <a:xfrm>
            <a:off x="2357222" y="2356835"/>
            <a:ext cx="1153339" cy="6938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Timur</a:t>
            </a:r>
          </a:p>
        </p:txBody>
      </p:sp>
      <p:sp>
        <p:nvSpPr>
          <p:cNvPr id="8" name="Oval 7">
            <a:extLst>
              <a:ext uri="{FF2B5EF4-FFF2-40B4-BE49-F238E27FC236}">
                <a16:creationId xmlns:a16="http://schemas.microsoft.com/office/drawing/2014/main" id="{3BFE93BA-01B2-4067-AE34-00793916AEDF}"/>
              </a:ext>
            </a:extLst>
          </p:cNvPr>
          <p:cNvSpPr/>
          <p:nvPr/>
        </p:nvSpPr>
        <p:spPr>
          <a:xfrm>
            <a:off x="2357222" y="3648410"/>
            <a:ext cx="1245238" cy="6938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Zhenyi</a:t>
            </a:r>
          </a:p>
        </p:txBody>
      </p:sp>
      <p:sp>
        <p:nvSpPr>
          <p:cNvPr id="9" name="Oval 8">
            <a:extLst>
              <a:ext uri="{FF2B5EF4-FFF2-40B4-BE49-F238E27FC236}">
                <a16:creationId xmlns:a16="http://schemas.microsoft.com/office/drawing/2014/main" id="{64851CEA-61B3-4098-BE56-D3825BE48FFF}"/>
              </a:ext>
            </a:extLst>
          </p:cNvPr>
          <p:cNvSpPr/>
          <p:nvPr/>
        </p:nvSpPr>
        <p:spPr>
          <a:xfrm>
            <a:off x="2357222" y="4953770"/>
            <a:ext cx="1456608" cy="79722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Rebecca</a:t>
            </a:r>
          </a:p>
        </p:txBody>
      </p:sp>
    </p:spTree>
    <p:extLst>
      <p:ext uri="{BB962C8B-B14F-4D97-AF65-F5344CB8AC3E}">
        <p14:creationId xmlns:p14="http://schemas.microsoft.com/office/powerpoint/2010/main" val="1889974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6E6A9-3124-4937-A4A4-C0C102140D2A}"/>
              </a:ext>
            </a:extLst>
          </p:cNvPr>
          <p:cNvSpPr>
            <a:spLocks noGrp="1"/>
          </p:cNvSpPr>
          <p:nvPr>
            <p:ph type="title"/>
          </p:nvPr>
        </p:nvSpPr>
        <p:spPr/>
        <p:txBody>
          <a:bodyPr/>
          <a:lstStyle/>
          <a:p>
            <a:r>
              <a:rPr lang="en-US" dirty="0"/>
              <a:t>1. Particle Swarm Optimization (PSO)</a:t>
            </a:r>
            <a:br>
              <a:rPr lang="en-US" dirty="0"/>
            </a:br>
            <a:endParaRPr lang="en-US" dirty="0"/>
          </a:p>
        </p:txBody>
      </p:sp>
      <p:sp>
        <p:nvSpPr>
          <p:cNvPr id="3" name="TextBox 2">
            <a:extLst>
              <a:ext uri="{FF2B5EF4-FFF2-40B4-BE49-F238E27FC236}">
                <a16:creationId xmlns:a16="http://schemas.microsoft.com/office/drawing/2014/main" id="{648DF12F-3FB2-4D1D-A823-93EF20021BB1}"/>
              </a:ext>
            </a:extLst>
          </p:cNvPr>
          <p:cNvSpPr txBox="1"/>
          <p:nvPr/>
        </p:nvSpPr>
        <p:spPr>
          <a:xfrm>
            <a:off x="838200" y="1176314"/>
            <a:ext cx="9959991" cy="369332"/>
          </a:xfrm>
          <a:prstGeom prst="rect">
            <a:avLst/>
          </a:prstGeom>
          <a:noFill/>
        </p:spPr>
        <p:txBody>
          <a:bodyPr wrap="square" rtlCol="0">
            <a:spAutoFit/>
          </a:bodyPr>
          <a:lstStyle/>
          <a:p>
            <a:pPr marL="742950" lvl="1" indent="-285750">
              <a:buFont typeface="Arial" panose="020B0604020202020204" pitchFamily="34" charset="0"/>
              <a:buChar char="•"/>
            </a:pPr>
            <a:r>
              <a:rPr lang="en-US" dirty="0"/>
              <a:t>Analogy of PSO search strategy</a:t>
            </a:r>
          </a:p>
        </p:txBody>
      </p:sp>
      <p:sp>
        <p:nvSpPr>
          <p:cNvPr id="7" name="TextBox 6">
            <a:extLst>
              <a:ext uri="{FF2B5EF4-FFF2-40B4-BE49-F238E27FC236}">
                <a16:creationId xmlns:a16="http://schemas.microsoft.com/office/drawing/2014/main" id="{817FE84A-CAFB-4C84-B8E4-7F3AFAB02C2A}"/>
              </a:ext>
            </a:extLst>
          </p:cNvPr>
          <p:cNvSpPr txBox="1"/>
          <p:nvPr/>
        </p:nvSpPr>
        <p:spPr>
          <a:xfrm>
            <a:off x="321648" y="1599051"/>
            <a:ext cx="4195212" cy="3416320"/>
          </a:xfrm>
          <a:prstGeom prst="rect">
            <a:avLst/>
          </a:prstGeom>
          <a:noFill/>
        </p:spPr>
        <p:txBody>
          <a:bodyPr wrap="square" rtlCol="0">
            <a:spAutoFit/>
          </a:bodyPr>
          <a:lstStyle/>
          <a:p>
            <a:r>
              <a:rPr lang="en-US" dirty="0"/>
              <a:t>RULES:</a:t>
            </a:r>
          </a:p>
          <a:p>
            <a:endParaRPr lang="en-US" dirty="0"/>
          </a:p>
          <a:p>
            <a:pPr marL="342900" indent="-342900">
              <a:buAutoNum type="arabicPeriod"/>
            </a:pPr>
            <a:r>
              <a:rPr lang="en-US" dirty="0"/>
              <a:t>Personal Best Location(10 km)</a:t>
            </a:r>
          </a:p>
          <a:p>
            <a:pPr marL="342900" indent="-342900">
              <a:buAutoNum type="arabicPeriod"/>
            </a:pPr>
            <a:r>
              <a:rPr lang="en-US" dirty="0"/>
              <a:t>Team Best Location(10 km)</a:t>
            </a:r>
          </a:p>
          <a:p>
            <a:pPr marL="342900" indent="-342900">
              <a:buAutoNum type="arabicPeriod"/>
            </a:pPr>
            <a:r>
              <a:rPr lang="en-US" dirty="0"/>
              <a:t>Current Directions(10 km)</a:t>
            </a:r>
          </a:p>
          <a:p>
            <a:pPr marL="342900" indent="-342900">
              <a:buAutoNum type="arabicPeriod"/>
            </a:pPr>
            <a:endParaRPr lang="en-US" dirty="0"/>
          </a:p>
          <a:p>
            <a:pPr marL="342900" indent="-342900">
              <a:buAutoNum type="arabicPeriod"/>
            </a:pPr>
            <a:endParaRPr lang="en-US" dirty="0"/>
          </a:p>
          <a:p>
            <a:r>
              <a:rPr lang="en-US" dirty="0"/>
              <a:t>Day  T</a:t>
            </a:r>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p:txBody>
      </p:sp>
      <p:pic>
        <p:nvPicPr>
          <p:cNvPr id="10" name="Picture 9">
            <a:extLst>
              <a:ext uri="{FF2B5EF4-FFF2-40B4-BE49-F238E27FC236}">
                <a16:creationId xmlns:a16="http://schemas.microsoft.com/office/drawing/2014/main" id="{44035084-3B72-4C2E-9445-4109D18FFB42}"/>
              </a:ext>
            </a:extLst>
          </p:cNvPr>
          <p:cNvPicPr>
            <a:picLocks noChangeAspect="1"/>
          </p:cNvPicPr>
          <p:nvPr/>
        </p:nvPicPr>
        <p:blipFill>
          <a:blip r:embed="rId3"/>
          <a:stretch>
            <a:fillRect/>
          </a:stretch>
        </p:blipFill>
        <p:spPr>
          <a:xfrm>
            <a:off x="3854729" y="1749006"/>
            <a:ext cx="8161203" cy="3932680"/>
          </a:xfrm>
          <a:prstGeom prst="rect">
            <a:avLst/>
          </a:prstGeom>
        </p:spPr>
      </p:pic>
    </p:spTree>
    <p:extLst>
      <p:ext uri="{BB962C8B-B14F-4D97-AF65-F5344CB8AC3E}">
        <p14:creationId xmlns:p14="http://schemas.microsoft.com/office/powerpoint/2010/main" val="30004438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6E6A9-3124-4937-A4A4-C0C102140D2A}"/>
              </a:ext>
            </a:extLst>
          </p:cNvPr>
          <p:cNvSpPr>
            <a:spLocks noGrp="1"/>
          </p:cNvSpPr>
          <p:nvPr>
            <p:ph type="title"/>
          </p:nvPr>
        </p:nvSpPr>
        <p:spPr/>
        <p:txBody>
          <a:bodyPr/>
          <a:lstStyle/>
          <a:p>
            <a:r>
              <a:rPr lang="en-US" dirty="0"/>
              <a:t>1. Particle Swarm Optimization (PSO)</a:t>
            </a:r>
            <a:br>
              <a:rPr lang="en-US" dirty="0"/>
            </a:br>
            <a:endParaRPr lang="en-US" dirty="0"/>
          </a:p>
        </p:txBody>
      </p:sp>
      <p:sp>
        <p:nvSpPr>
          <p:cNvPr id="3" name="TextBox 2">
            <a:extLst>
              <a:ext uri="{FF2B5EF4-FFF2-40B4-BE49-F238E27FC236}">
                <a16:creationId xmlns:a16="http://schemas.microsoft.com/office/drawing/2014/main" id="{648DF12F-3FB2-4D1D-A823-93EF20021BB1}"/>
              </a:ext>
            </a:extLst>
          </p:cNvPr>
          <p:cNvSpPr txBox="1"/>
          <p:nvPr/>
        </p:nvSpPr>
        <p:spPr>
          <a:xfrm>
            <a:off x="838200" y="1176314"/>
            <a:ext cx="9959991" cy="369332"/>
          </a:xfrm>
          <a:prstGeom prst="rect">
            <a:avLst/>
          </a:prstGeom>
          <a:noFill/>
        </p:spPr>
        <p:txBody>
          <a:bodyPr wrap="square" rtlCol="0">
            <a:spAutoFit/>
          </a:bodyPr>
          <a:lstStyle/>
          <a:p>
            <a:pPr marL="742950" lvl="1" indent="-285750">
              <a:buFont typeface="Arial" panose="020B0604020202020204" pitchFamily="34" charset="0"/>
              <a:buChar char="•"/>
            </a:pPr>
            <a:r>
              <a:rPr lang="en-US" dirty="0"/>
              <a:t>Analogy of PSO search strategy</a:t>
            </a:r>
          </a:p>
        </p:txBody>
      </p:sp>
      <p:sp>
        <p:nvSpPr>
          <p:cNvPr id="7" name="TextBox 6">
            <a:extLst>
              <a:ext uri="{FF2B5EF4-FFF2-40B4-BE49-F238E27FC236}">
                <a16:creationId xmlns:a16="http://schemas.microsoft.com/office/drawing/2014/main" id="{817FE84A-CAFB-4C84-B8E4-7F3AFAB02C2A}"/>
              </a:ext>
            </a:extLst>
          </p:cNvPr>
          <p:cNvSpPr txBox="1"/>
          <p:nvPr/>
        </p:nvSpPr>
        <p:spPr>
          <a:xfrm>
            <a:off x="321648" y="1599051"/>
            <a:ext cx="4195212" cy="1754326"/>
          </a:xfrm>
          <a:prstGeom prst="rect">
            <a:avLst/>
          </a:prstGeom>
          <a:noFill/>
        </p:spPr>
        <p:txBody>
          <a:bodyPr wrap="square" rtlCol="0">
            <a:spAutoFit/>
          </a:bodyPr>
          <a:lstStyle/>
          <a:p>
            <a:r>
              <a:rPr lang="en-US" dirty="0"/>
              <a:t>Day T+1: </a:t>
            </a:r>
          </a:p>
          <a:p>
            <a:r>
              <a:rPr lang="en-US" dirty="0"/>
              <a:t>If no updates for personal best location and team’s best location</a:t>
            </a:r>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p:txBody>
      </p:sp>
      <p:pic>
        <p:nvPicPr>
          <p:cNvPr id="5" name="Picture 4">
            <a:extLst>
              <a:ext uri="{FF2B5EF4-FFF2-40B4-BE49-F238E27FC236}">
                <a16:creationId xmlns:a16="http://schemas.microsoft.com/office/drawing/2014/main" id="{EBEDAF1C-4E9F-4E81-8461-C532372EB7DF}"/>
              </a:ext>
            </a:extLst>
          </p:cNvPr>
          <p:cNvPicPr>
            <a:picLocks noChangeAspect="1"/>
          </p:cNvPicPr>
          <p:nvPr/>
        </p:nvPicPr>
        <p:blipFill>
          <a:blip r:embed="rId3"/>
          <a:stretch>
            <a:fillRect/>
          </a:stretch>
        </p:blipFill>
        <p:spPr>
          <a:xfrm>
            <a:off x="4129243" y="1892742"/>
            <a:ext cx="8159725" cy="4239212"/>
          </a:xfrm>
          <a:prstGeom prst="rect">
            <a:avLst/>
          </a:prstGeom>
        </p:spPr>
      </p:pic>
    </p:spTree>
    <p:extLst>
      <p:ext uri="{BB962C8B-B14F-4D97-AF65-F5344CB8AC3E}">
        <p14:creationId xmlns:p14="http://schemas.microsoft.com/office/powerpoint/2010/main" val="1094523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6E6A9-3124-4937-A4A4-C0C102140D2A}"/>
              </a:ext>
            </a:extLst>
          </p:cNvPr>
          <p:cNvSpPr>
            <a:spLocks noGrp="1"/>
          </p:cNvSpPr>
          <p:nvPr>
            <p:ph type="title"/>
          </p:nvPr>
        </p:nvSpPr>
        <p:spPr/>
        <p:txBody>
          <a:bodyPr/>
          <a:lstStyle/>
          <a:p>
            <a:r>
              <a:rPr lang="en-US" dirty="0"/>
              <a:t>1. Particle Swarm Optimization (PSO)</a:t>
            </a:r>
            <a:br>
              <a:rPr lang="en-US" dirty="0"/>
            </a:br>
            <a:endParaRPr lang="en-US" dirty="0"/>
          </a:p>
        </p:txBody>
      </p:sp>
      <p:sp>
        <p:nvSpPr>
          <p:cNvPr id="3" name="TextBox 2">
            <a:extLst>
              <a:ext uri="{FF2B5EF4-FFF2-40B4-BE49-F238E27FC236}">
                <a16:creationId xmlns:a16="http://schemas.microsoft.com/office/drawing/2014/main" id="{648DF12F-3FB2-4D1D-A823-93EF20021BB1}"/>
              </a:ext>
            </a:extLst>
          </p:cNvPr>
          <p:cNvSpPr txBox="1"/>
          <p:nvPr/>
        </p:nvSpPr>
        <p:spPr>
          <a:xfrm>
            <a:off x="838200" y="1176314"/>
            <a:ext cx="9959991" cy="369332"/>
          </a:xfrm>
          <a:prstGeom prst="rect">
            <a:avLst/>
          </a:prstGeom>
          <a:noFill/>
        </p:spPr>
        <p:txBody>
          <a:bodyPr wrap="square" rtlCol="0">
            <a:spAutoFit/>
          </a:bodyPr>
          <a:lstStyle/>
          <a:p>
            <a:pPr marL="742950" lvl="1" indent="-285750">
              <a:buFont typeface="Arial" panose="020B0604020202020204" pitchFamily="34" charset="0"/>
              <a:buChar char="•"/>
            </a:pPr>
            <a:r>
              <a:rPr lang="en-US" dirty="0"/>
              <a:t>Analogy of PSO search strategy</a:t>
            </a:r>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817FE84A-CAFB-4C84-B8E4-7F3AFAB02C2A}"/>
                  </a:ext>
                </a:extLst>
              </p:cNvPr>
              <p:cNvSpPr txBox="1"/>
              <p:nvPr/>
            </p:nvSpPr>
            <p:spPr>
              <a:xfrm>
                <a:off x="321648" y="1599051"/>
                <a:ext cx="4195212" cy="2031325"/>
              </a:xfrm>
              <a:prstGeom prst="rect">
                <a:avLst/>
              </a:prstGeom>
              <a:noFill/>
            </p:spPr>
            <p:txBody>
              <a:bodyPr wrap="square" rtlCol="0">
                <a:spAutoFit/>
              </a:bodyPr>
              <a:lstStyle/>
              <a:p>
                <a:r>
                  <a:rPr lang="en-US" dirty="0"/>
                  <a:t>After number of days:</a:t>
                </a:r>
              </a:p>
              <a:p>
                <a:pPr marL="342900" indent="-342900">
                  <a:buAutoNum type="arabicPeriod"/>
                </a:pPr>
                <a:endParaRPr lang="en-US" dirty="0"/>
              </a:p>
              <a:p>
                <a:r>
                  <a:rPr lang="en-US" dirty="0"/>
                  <a:t>Notes: 10 km is not necessary</a:t>
                </a:r>
              </a:p>
              <a:p>
                <a:endParaRPr lang="en-US" dirty="0"/>
              </a:p>
              <a:p>
                <a:r>
                  <a:rPr lang="en-US" dirty="0"/>
                  <a:t>It could be 2* r *10, r</a:t>
                </a:r>
                <a14:m>
                  <m:oMath xmlns:m="http://schemas.openxmlformats.org/officeDocument/2006/math">
                    <m:r>
                      <a:rPr lang="en-US" i="1" smtClean="0">
                        <a:latin typeface="Cambria Math" panose="02040503050406030204" pitchFamily="18" charset="0"/>
                        <a:ea typeface="Cambria Math" panose="02040503050406030204" pitchFamily="18" charset="0"/>
                      </a:rPr>
                      <m:t>∈</m:t>
                    </m:r>
                  </m:oMath>
                </a14:m>
                <a:r>
                  <a:rPr lang="en-US" dirty="0"/>
                  <a:t> [0,1]</a:t>
                </a:r>
              </a:p>
              <a:p>
                <a:pPr marL="342900" indent="-342900">
                  <a:buAutoNum type="arabicPeriod"/>
                </a:pPr>
                <a:endParaRPr lang="en-US" dirty="0"/>
              </a:p>
              <a:p>
                <a:pPr marL="342900" indent="-342900">
                  <a:buAutoNum type="arabicPeriod"/>
                </a:pPr>
                <a:endParaRPr lang="en-US" dirty="0"/>
              </a:p>
            </p:txBody>
          </p:sp>
        </mc:Choice>
        <mc:Fallback>
          <p:sp>
            <p:nvSpPr>
              <p:cNvPr id="7" name="TextBox 6">
                <a:extLst>
                  <a:ext uri="{FF2B5EF4-FFF2-40B4-BE49-F238E27FC236}">
                    <a16:creationId xmlns:a16="http://schemas.microsoft.com/office/drawing/2014/main" id="{817FE84A-CAFB-4C84-B8E4-7F3AFAB02C2A}"/>
                  </a:ext>
                </a:extLst>
              </p:cNvPr>
              <p:cNvSpPr txBox="1">
                <a:spLocks noRot="1" noChangeAspect="1" noMove="1" noResize="1" noEditPoints="1" noAdjustHandles="1" noChangeArrowheads="1" noChangeShapeType="1" noTextEdit="1"/>
              </p:cNvSpPr>
              <p:nvPr/>
            </p:nvSpPr>
            <p:spPr>
              <a:xfrm>
                <a:off x="321648" y="1599051"/>
                <a:ext cx="4195212" cy="2031325"/>
              </a:xfrm>
              <a:prstGeom prst="rect">
                <a:avLst/>
              </a:prstGeom>
              <a:blipFill>
                <a:blip r:embed="rId3"/>
                <a:stretch>
                  <a:fillRect l="-1308" t="-1497"/>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1605F435-A76F-45B5-A235-8E6C1FFB2730}"/>
              </a:ext>
            </a:extLst>
          </p:cNvPr>
          <p:cNvPicPr>
            <a:picLocks noChangeAspect="1"/>
          </p:cNvPicPr>
          <p:nvPr/>
        </p:nvPicPr>
        <p:blipFill>
          <a:blip r:embed="rId4"/>
          <a:stretch>
            <a:fillRect/>
          </a:stretch>
        </p:blipFill>
        <p:spPr>
          <a:xfrm>
            <a:off x="3294596" y="1811894"/>
            <a:ext cx="8442501" cy="4680981"/>
          </a:xfrm>
          <a:prstGeom prst="rect">
            <a:avLst/>
          </a:prstGeom>
        </p:spPr>
      </p:pic>
    </p:spTree>
    <p:extLst>
      <p:ext uri="{BB962C8B-B14F-4D97-AF65-F5344CB8AC3E}">
        <p14:creationId xmlns:p14="http://schemas.microsoft.com/office/powerpoint/2010/main" val="3261394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6E6A9-3124-4937-A4A4-C0C102140D2A}"/>
              </a:ext>
            </a:extLst>
          </p:cNvPr>
          <p:cNvSpPr>
            <a:spLocks noGrp="1"/>
          </p:cNvSpPr>
          <p:nvPr>
            <p:ph type="title"/>
          </p:nvPr>
        </p:nvSpPr>
        <p:spPr/>
        <p:txBody>
          <a:bodyPr/>
          <a:lstStyle/>
          <a:p>
            <a:r>
              <a:rPr lang="en-US" dirty="0"/>
              <a:t>1. Particle Swarm Optimization (PSO)</a:t>
            </a:r>
            <a:br>
              <a:rPr lang="en-US" dirty="0"/>
            </a:br>
            <a:endParaRPr lang="en-US" dirty="0"/>
          </a:p>
        </p:txBody>
      </p:sp>
      <p:sp>
        <p:nvSpPr>
          <p:cNvPr id="3" name="TextBox 2">
            <a:extLst>
              <a:ext uri="{FF2B5EF4-FFF2-40B4-BE49-F238E27FC236}">
                <a16:creationId xmlns:a16="http://schemas.microsoft.com/office/drawing/2014/main" id="{648DF12F-3FB2-4D1D-A823-93EF20021BB1}"/>
              </a:ext>
            </a:extLst>
          </p:cNvPr>
          <p:cNvSpPr txBox="1"/>
          <p:nvPr/>
        </p:nvSpPr>
        <p:spPr>
          <a:xfrm>
            <a:off x="838200" y="1176314"/>
            <a:ext cx="9959991" cy="369332"/>
          </a:xfrm>
          <a:prstGeom prst="rect">
            <a:avLst/>
          </a:prstGeom>
          <a:noFill/>
        </p:spPr>
        <p:txBody>
          <a:bodyPr wrap="square" rtlCol="0">
            <a:spAutoFit/>
          </a:bodyPr>
          <a:lstStyle/>
          <a:p>
            <a:pPr marL="742950" lvl="1" indent="-285750">
              <a:buFont typeface="Arial" panose="020B0604020202020204" pitchFamily="34" charset="0"/>
              <a:buChar char="•"/>
            </a:pPr>
            <a:r>
              <a:rPr lang="en-US" dirty="0"/>
              <a:t>Analogy of PSO search strategy</a:t>
            </a:r>
          </a:p>
        </p:txBody>
      </p:sp>
      <p:sp>
        <p:nvSpPr>
          <p:cNvPr id="7" name="TextBox 6">
            <a:extLst>
              <a:ext uri="{FF2B5EF4-FFF2-40B4-BE49-F238E27FC236}">
                <a16:creationId xmlns:a16="http://schemas.microsoft.com/office/drawing/2014/main" id="{817FE84A-CAFB-4C84-B8E4-7F3AFAB02C2A}"/>
              </a:ext>
            </a:extLst>
          </p:cNvPr>
          <p:cNvSpPr txBox="1"/>
          <p:nvPr/>
        </p:nvSpPr>
        <p:spPr>
          <a:xfrm>
            <a:off x="321648" y="1599051"/>
            <a:ext cx="4195212" cy="2308324"/>
          </a:xfrm>
          <a:prstGeom prst="rect">
            <a:avLst/>
          </a:prstGeom>
          <a:noFill/>
        </p:spPr>
        <p:txBody>
          <a:bodyPr wrap="square" rtlCol="0">
            <a:spAutoFit/>
          </a:bodyPr>
          <a:lstStyle/>
          <a:p>
            <a:r>
              <a:rPr lang="en-US" dirty="0"/>
              <a:t>After number of days:</a:t>
            </a:r>
          </a:p>
          <a:p>
            <a:pPr marL="342900" indent="-342900">
              <a:buAutoNum type="arabicPeriod"/>
            </a:pPr>
            <a:endParaRPr lang="en-US" dirty="0"/>
          </a:p>
          <a:p>
            <a:r>
              <a:rPr lang="en-US" dirty="0"/>
              <a:t>Timur is not alone,</a:t>
            </a:r>
          </a:p>
          <a:p>
            <a:r>
              <a:rPr lang="en-US" dirty="0"/>
              <a:t>He has team members!</a:t>
            </a:r>
          </a:p>
          <a:p>
            <a:endParaRPr lang="en-US" dirty="0"/>
          </a:p>
          <a:p>
            <a:r>
              <a:rPr lang="en-US" dirty="0"/>
              <a:t>Note: reducing walking distance </a:t>
            </a:r>
          </a:p>
          <a:p>
            <a:r>
              <a:rPr lang="en-US" dirty="0"/>
              <a:t>As day number increases</a:t>
            </a:r>
          </a:p>
          <a:p>
            <a:pPr marL="342900" indent="-342900">
              <a:buAutoNum type="arabicPeriod"/>
            </a:pPr>
            <a:endParaRPr lang="en-US" dirty="0"/>
          </a:p>
        </p:txBody>
      </p:sp>
      <p:pic>
        <p:nvPicPr>
          <p:cNvPr id="5" name="Picture 4">
            <a:extLst>
              <a:ext uri="{FF2B5EF4-FFF2-40B4-BE49-F238E27FC236}">
                <a16:creationId xmlns:a16="http://schemas.microsoft.com/office/drawing/2014/main" id="{204CD71D-F1D8-40A6-B505-7D018C41F7BF}"/>
              </a:ext>
            </a:extLst>
          </p:cNvPr>
          <p:cNvPicPr>
            <a:picLocks noChangeAspect="1"/>
          </p:cNvPicPr>
          <p:nvPr/>
        </p:nvPicPr>
        <p:blipFill>
          <a:blip r:embed="rId3"/>
          <a:stretch>
            <a:fillRect/>
          </a:stretch>
        </p:blipFill>
        <p:spPr>
          <a:xfrm>
            <a:off x="3501360" y="1465797"/>
            <a:ext cx="8736590" cy="4701470"/>
          </a:xfrm>
          <a:prstGeom prst="rect">
            <a:avLst/>
          </a:prstGeom>
        </p:spPr>
      </p:pic>
    </p:spTree>
    <p:extLst>
      <p:ext uri="{BB962C8B-B14F-4D97-AF65-F5344CB8AC3E}">
        <p14:creationId xmlns:p14="http://schemas.microsoft.com/office/powerpoint/2010/main" val="36214324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6E6A9-3124-4937-A4A4-C0C102140D2A}"/>
              </a:ext>
            </a:extLst>
          </p:cNvPr>
          <p:cNvSpPr>
            <a:spLocks noGrp="1"/>
          </p:cNvSpPr>
          <p:nvPr>
            <p:ph type="title"/>
          </p:nvPr>
        </p:nvSpPr>
        <p:spPr/>
        <p:txBody>
          <a:bodyPr/>
          <a:lstStyle/>
          <a:p>
            <a:r>
              <a:rPr lang="en-US" dirty="0"/>
              <a:t>1. Particle Swarm Optimization (PSO)</a:t>
            </a:r>
            <a:br>
              <a:rPr lang="en-US" dirty="0"/>
            </a:br>
            <a:endParaRPr lang="en-US" dirty="0"/>
          </a:p>
        </p:txBody>
      </p:sp>
      <p:sp>
        <p:nvSpPr>
          <p:cNvPr id="3" name="TextBox 2">
            <a:extLst>
              <a:ext uri="{FF2B5EF4-FFF2-40B4-BE49-F238E27FC236}">
                <a16:creationId xmlns:a16="http://schemas.microsoft.com/office/drawing/2014/main" id="{648DF12F-3FB2-4D1D-A823-93EF20021BB1}"/>
              </a:ext>
            </a:extLst>
          </p:cNvPr>
          <p:cNvSpPr txBox="1"/>
          <p:nvPr/>
        </p:nvSpPr>
        <p:spPr>
          <a:xfrm>
            <a:off x="838200" y="1176314"/>
            <a:ext cx="9959991" cy="369332"/>
          </a:xfrm>
          <a:prstGeom prst="rect">
            <a:avLst/>
          </a:prstGeom>
          <a:noFill/>
        </p:spPr>
        <p:txBody>
          <a:bodyPr wrap="square" rtlCol="0">
            <a:spAutoFit/>
          </a:bodyPr>
          <a:lstStyle/>
          <a:p>
            <a:pPr marL="742950" lvl="1" indent="-285750">
              <a:buFont typeface="Arial" panose="020B0604020202020204" pitchFamily="34" charset="0"/>
              <a:buChar char="•"/>
            </a:pPr>
            <a:r>
              <a:rPr lang="en-US" dirty="0"/>
              <a:t>Mathematical Model of PSO search strategy</a:t>
            </a:r>
          </a:p>
        </p:txBody>
      </p:sp>
      <p:pic>
        <p:nvPicPr>
          <p:cNvPr id="4" name="Picture 3">
            <a:extLst>
              <a:ext uri="{FF2B5EF4-FFF2-40B4-BE49-F238E27FC236}">
                <a16:creationId xmlns:a16="http://schemas.microsoft.com/office/drawing/2014/main" id="{61F394DE-A854-4ABB-84E7-27AA1ED82739}"/>
              </a:ext>
            </a:extLst>
          </p:cNvPr>
          <p:cNvPicPr>
            <a:picLocks noChangeAspect="1"/>
          </p:cNvPicPr>
          <p:nvPr/>
        </p:nvPicPr>
        <p:blipFill>
          <a:blip r:embed="rId3"/>
          <a:stretch>
            <a:fillRect/>
          </a:stretch>
        </p:blipFill>
        <p:spPr>
          <a:xfrm>
            <a:off x="6440242" y="1027906"/>
            <a:ext cx="4922748" cy="2270179"/>
          </a:xfrm>
          <a:prstGeom prst="rect">
            <a:avLst/>
          </a:prstGeom>
        </p:spPr>
      </p:pic>
      <p:pic>
        <p:nvPicPr>
          <p:cNvPr id="6" name="Picture 5">
            <a:extLst>
              <a:ext uri="{FF2B5EF4-FFF2-40B4-BE49-F238E27FC236}">
                <a16:creationId xmlns:a16="http://schemas.microsoft.com/office/drawing/2014/main" id="{E9F4CBF5-3B05-40AF-B9E3-4B1397E91A82}"/>
              </a:ext>
            </a:extLst>
          </p:cNvPr>
          <p:cNvPicPr>
            <a:picLocks noChangeAspect="1"/>
          </p:cNvPicPr>
          <p:nvPr/>
        </p:nvPicPr>
        <p:blipFill>
          <a:blip r:embed="rId4"/>
          <a:stretch>
            <a:fillRect/>
          </a:stretch>
        </p:blipFill>
        <p:spPr>
          <a:xfrm>
            <a:off x="50545" y="3260623"/>
            <a:ext cx="12192000" cy="3500393"/>
          </a:xfrm>
          <a:prstGeom prst="rect">
            <a:avLst/>
          </a:prstGeom>
        </p:spPr>
      </p:pic>
      <p:sp>
        <p:nvSpPr>
          <p:cNvPr id="8" name="Rectangle 7">
            <a:extLst>
              <a:ext uri="{FF2B5EF4-FFF2-40B4-BE49-F238E27FC236}">
                <a16:creationId xmlns:a16="http://schemas.microsoft.com/office/drawing/2014/main" id="{E0DDE6CC-00B3-430B-BC6A-1CFD2406DFB5}"/>
              </a:ext>
            </a:extLst>
          </p:cNvPr>
          <p:cNvSpPr/>
          <p:nvPr/>
        </p:nvSpPr>
        <p:spPr>
          <a:xfrm>
            <a:off x="5105017" y="6304306"/>
            <a:ext cx="2752390" cy="45030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Distance to the Personal Best</a:t>
            </a:r>
          </a:p>
        </p:txBody>
      </p:sp>
      <p:sp>
        <p:nvSpPr>
          <p:cNvPr id="9" name="Rectangle 8">
            <a:extLst>
              <a:ext uri="{FF2B5EF4-FFF2-40B4-BE49-F238E27FC236}">
                <a16:creationId xmlns:a16="http://schemas.microsoft.com/office/drawing/2014/main" id="{05FFA5CF-0D76-4414-ABFC-92F5AB77AD5E}"/>
              </a:ext>
            </a:extLst>
          </p:cNvPr>
          <p:cNvSpPr/>
          <p:nvPr/>
        </p:nvSpPr>
        <p:spPr>
          <a:xfrm>
            <a:off x="9217520" y="6290521"/>
            <a:ext cx="2784554" cy="427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Distance to the </a:t>
            </a:r>
            <a:r>
              <a:rPr lang="en-US" dirty="0" err="1"/>
              <a:t>Golbal</a:t>
            </a:r>
            <a:r>
              <a:rPr lang="en-US" dirty="0"/>
              <a:t> Best</a:t>
            </a:r>
          </a:p>
        </p:txBody>
      </p:sp>
      <p:pic>
        <p:nvPicPr>
          <p:cNvPr id="10" name="Picture 9">
            <a:extLst>
              <a:ext uri="{FF2B5EF4-FFF2-40B4-BE49-F238E27FC236}">
                <a16:creationId xmlns:a16="http://schemas.microsoft.com/office/drawing/2014/main" id="{59CB1BD3-85C3-477C-A9F7-02CCB26E9516}"/>
              </a:ext>
            </a:extLst>
          </p:cNvPr>
          <p:cNvPicPr>
            <a:picLocks noChangeAspect="1"/>
          </p:cNvPicPr>
          <p:nvPr/>
        </p:nvPicPr>
        <p:blipFill>
          <a:blip r:embed="rId5"/>
          <a:stretch>
            <a:fillRect/>
          </a:stretch>
        </p:blipFill>
        <p:spPr>
          <a:xfrm>
            <a:off x="0" y="5580909"/>
            <a:ext cx="2850536" cy="1139241"/>
          </a:xfrm>
          <a:prstGeom prst="rect">
            <a:avLst/>
          </a:prstGeom>
        </p:spPr>
      </p:pic>
    </p:spTree>
    <p:extLst>
      <p:ext uri="{BB962C8B-B14F-4D97-AF65-F5344CB8AC3E}">
        <p14:creationId xmlns:p14="http://schemas.microsoft.com/office/powerpoint/2010/main" val="19673996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1770</TotalTime>
  <Words>749</Words>
  <Application>Microsoft Office PowerPoint</Application>
  <PresentationFormat>Widescreen</PresentationFormat>
  <Paragraphs>113</Paragraphs>
  <Slides>15</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Calibri Light</vt:lpstr>
      <vt:lpstr>Cambria Math</vt:lpstr>
      <vt:lpstr>Office Theme</vt:lpstr>
      <vt:lpstr>Multi-objective Particle Swarm Optimization </vt:lpstr>
      <vt:lpstr>Outline</vt:lpstr>
      <vt:lpstr>1. Particle Swarm Optimization (PSO) </vt:lpstr>
      <vt:lpstr>1. Particle Swarm Optimization (PSO) </vt:lpstr>
      <vt:lpstr>1. Particle Swarm Optimization (PSO) </vt:lpstr>
      <vt:lpstr>1. Particle Swarm Optimization (PSO) </vt:lpstr>
      <vt:lpstr>1. Particle Swarm Optimization (PSO) </vt:lpstr>
      <vt:lpstr>1. Particle Swarm Optimization (PSO) </vt:lpstr>
      <vt:lpstr>1. Particle Swarm Optimization (PSO) </vt:lpstr>
      <vt:lpstr>1. Particle Swarm Optimization (PSO) </vt:lpstr>
      <vt:lpstr>2. Multi-objective Particle Swarm Optimization (Algorithm)  </vt:lpstr>
      <vt:lpstr>PowerPoint Presentation</vt:lpstr>
      <vt:lpstr>3. Quick review of NSGA II</vt:lpstr>
      <vt:lpstr>4. MOPSO vs NSGA II</vt:lpstr>
      <vt:lpstr>Continue: MO-MetaLearning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Multi-objective Particle Swarm Optimization </dc:title>
  <dc:creator>Miao, Xuliang</dc:creator>
  <cp:lastModifiedBy>Miao, Xuliang</cp:lastModifiedBy>
  <cp:revision>26</cp:revision>
  <dcterms:created xsi:type="dcterms:W3CDTF">2020-04-15T14:22:30Z</dcterms:created>
  <dcterms:modified xsi:type="dcterms:W3CDTF">2020-04-16T19:52:39Z</dcterms:modified>
</cp:coreProperties>
</file>

<file path=docProps/thumbnail.jpeg>
</file>